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2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E94C0-981A-40EB-A28A-AE96A2587749}" type="datetimeFigureOut">
              <a:rPr lang="uk-UA" smtClean="0"/>
              <a:pPr/>
              <a:t>21.02.2019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7C57C-0B8A-4EC5-BB8B-1CEC1D3641B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4320480"/>
          </a:xfrm>
        </p:spPr>
        <p:txBody>
          <a:bodyPr>
            <a:normAutofit fontScale="90000"/>
          </a:bodyPr>
          <a:lstStyle/>
          <a:p>
            <a:r>
              <a:rPr lang="uk-UA" sz="7200" b="1" dirty="0" smtClean="0"/>
              <a:t>ОСБИСТА ГІГІЄНА ПЕРСОНАЛУ ГОТЕЛЮ</a:t>
            </a:r>
            <a:endParaRPr lang="uk-UA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Г</a:t>
            </a:r>
            <a:r>
              <a:rPr lang="ru-RU" dirty="0" err="1" smtClean="0"/>
              <a:t>ігієна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/>
              <a:t>.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</a:t>
            </a:r>
            <a:r>
              <a:rPr lang="ru-RU" dirty="0" smtClean="0"/>
              <a:t>ежим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сну.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Ф</a:t>
            </a:r>
            <a:r>
              <a:rPr lang="ru-RU" dirty="0" err="1" smtClean="0"/>
              <a:t>ізкультура</a:t>
            </a:r>
            <a:r>
              <a:rPr lang="ru-RU" dirty="0" smtClean="0"/>
              <a:t> та </a:t>
            </a:r>
            <a:r>
              <a:rPr lang="ru-RU" dirty="0" err="1" smtClean="0"/>
              <a:t>загартування</a:t>
            </a:r>
            <a:r>
              <a:rPr lang="ru-RU" dirty="0" smtClean="0"/>
              <a:t>.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Д</a:t>
            </a:r>
            <a:r>
              <a:rPr lang="ru-RU" dirty="0" smtClean="0"/>
              <a:t>огляд за </a:t>
            </a:r>
            <a:r>
              <a:rPr lang="ru-RU" dirty="0" err="1" smtClean="0"/>
              <a:t>шкірою</a:t>
            </a:r>
            <a:r>
              <a:rPr lang="ru-RU" dirty="0" smtClean="0"/>
              <a:t>, </a:t>
            </a:r>
            <a:r>
              <a:rPr lang="ru-RU" dirty="0" err="1" smtClean="0"/>
              <a:t>волоссям</a:t>
            </a:r>
            <a:r>
              <a:rPr lang="ru-RU" dirty="0" smtClean="0"/>
              <a:t>, </a:t>
            </a:r>
            <a:r>
              <a:rPr lang="ru-RU" dirty="0" err="1" smtClean="0"/>
              <a:t>нігтями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Г</a:t>
            </a:r>
            <a:r>
              <a:rPr lang="ru-RU" dirty="0" err="1" smtClean="0"/>
              <a:t>ігієна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, </a:t>
            </a:r>
            <a:r>
              <a:rPr lang="ru-RU" dirty="0" err="1" smtClean="0"/>
              <a:t>спецодяг</a:t>
            </a:r>
            <a:r>
              <a:rPr lang="ru-RU" dirty="0"/>
              <a:t>.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Б</a:t>
            </a:r>
            <a:r>
              <a:rPr lang="ru-RU" dirty="0" err="1" smtClean="0"/>
              <a:t>оротьба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шкідливими</a:t>
            </a:r>
            <a:r>
              <a:rPr lang="ru-RU" dirty="0" smtClean="0"/>
              <a:t> </a:t>
            </a:r>
            <a:r>
              <a:rPr lang="ru-RU" dirty="0" err="1" smtClean="0"/>
              <a:t>звичками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М</a:t>
            </a:r>
            <a:r>
              <a:rPr lang="ru-RU" dirty="0" err="1" smtClean="0"/>
              <a:t>едичні</a:t>
            </a:r>
            <a:r>
              <a:rPr lang="ru-RU" dirty="0" smtClean="0"/>
              <a:t> огляди персоналу.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err="1" smtClean="0"/>
              <a:t>Гігієна</a:t>
            </a:r>
            <a:r>
              <a:rPr lang="ru-RU" sz="3100" b="1" i="1" dirty="0" smtClean="0"/>
              <a:t> </a:t>
            </a:r>
            <a:r>
              <a:rPr lang="ru-RU" sz="3100" b="1" i="1" dirty="0" err="1" smtClean="0"/>
              <a:t>харчування</a:t>
            </a:r>
            <a:r>
              <a:rPr lang="ru-RU" sz="3100" b="1" i="1" dirty="0" smtClean="0"/>
              <a:t> </a:t>
            </a:r>
            <a:r>
              <a:rPr lang="ru-RU" sz="3100" dirty="0" err="1" smtClean="0"/>
              <a:t>враховує</a:t>
            </a:r>
            <a:r>
              <a:rPr lang="ru-RU" sz="3100" dirty="0" smtClean="0"/>
              <a:t>  </a:t>
            </a:r>
            <a:r>
              <a:rPr lang="ru-RU" sz="3100" dirty="0" err="1"/>
              <a:t>його</a:t>
            </a:r>
            <a:r>
              <a:rPr lang="ru-RU" sz="3100" dirty="0"/>
              <a:t> </a:t>
            </a:r>
            <a:r>
              <a:rPr lang="ru-RU" sz="3100" dirty="0" err="1"/>
              <a:t>енергетичну</a:t>
            </a:r>
            <a:r>
              <a:rPr lang="ru-RU" sz="3100" dirty="0"/>
              <a:t> </a:t>
            </a:r>
            <a:r>
              <a:rPr lang="ru-RU" sz="3100" dirty="0" err="1"/>
              <a:t>цінність</a:t>
            </a:r>
            <a:r>
              <a:rPr lang="ru-RU" sz="3100" dirty="0"/>
              <a:t> ( </a:t>
            </a:r>
            <a:r>
              <a:rPr lang="ru-RU" sz="3100" dirty="0" err="1"/>
              <a:t>калорійність</a:t>
            </a:r>
            <a:r>
              <a:rPr lang="ru-RU" sz="3100" dirty="0"/>
              <a:t>), склад </a:t>
            </a:r>
            <a:r>
              <a:rPr lang="ru-RU" sz="3100" dirty="0" err="1"/>
              <a:t>харчового</a:t>
            </a:r>
            <a:r>
              <a:rPr lang="ru-RU" sz="3100" dirty="0"/>
              <a:t> </a:t>
            </a:r>
            <a:r>
              <a:rPr lang="ru-RU" sz="3100" dirty="0" err="1"/>
              <a:t>раціону</a:t>
            </a:r>
            <a:r>
              <a:rPr lang="ru-RU" sz="3100" dirty="0"/>
              <a:t>, режим та </a:t>
            </a:r>
            <a:r>
              <a:rPr lang="ru-RU" sz="3100" dirty="0" err="1"/>
              <a:t>умови</a:t>
            </a:r>
            <a:r>
              <a:rPr lang="ru-RU" sz="3100" dirty="0"/>
              <a:t> </a:t>
            </a:r>
            <a:r>
              <a:rPr lang="ru-RU" sz="3100" dirty="0" err="1"/>
              <a:t>харчування</a:t>
            </a:r>
            <a:r>
              <a:rPr lang="ru-RU" sz="3100" dirty="0"/>
              <a:t>.</a:t>
            </a:r>
            <a:r>
              <a:rPr lang="uk-UA" dirty="0"/>
              <a:t/>
            </a:r>
            <a:br>
              <a:rPr lang="uk-UA" dirty="0"/>
            </a:br>
            <a:endParaRPr lang="uk-UA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/>
              <a:t>При </a:t>
            </a:r>
            <a:r>
              <a:rPr lang="ru-RU" sz="2400" dirty="0" err="1"/>
              <a:t>згорянні</a:t>
            </a:r>
            <a:r>
              <a:rPr lang="ru-RU" sz="2400" dirty="0"/>
              <a:t> </a:t>
            </a:r>
            <a:r>
              <a:rPr lang="ru-RU" sz="2400" dirty="0" err="1"/>
              <a:t>їжі</a:t>
            </a:r>
            <a:r>
              <a:rPr lang="ru-RU" sz="2400" dirty="0"/>
              <a:t> в </a:t>
            </a:r>
            <a:r>
              <a:rPr lang="ru-RU" sz="2400" dirty="0" err="1"/>
              <a:t>організмі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отримує</a:t>
            </a:r>
            <a:r>
              <a:rPr lang="ru-RU" sz="2400" dirty="0"/>
              <a:t> </a:t>
            </a:r>
            <a:r>
              <a:rPr lang="ru-RU" sz="2400" dirty="0" err="1"/>
              <a:t>певну</a:t>
            </a:r>
            <a:r>
              <a:rPr lang="ru-RU" sz="2400" dirty="0"/>
              <a:t>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калорій</a:t>
            </a:r>
            <a:r>
              <a:rPr lang="ru-RU" sz="2400" dirty="0"/>
              <a:t> (</a:t>
            </a:r>
            <a:r>
              <a:rPr lang="ru-RU" sz="2400" dirty="0" err="1"/>
              <a:t>calor</a:t>
            </a:r>
            <a:r>
              <a:rPr lang="ru-RU" sz="2400" dirty="0"/>
              <a:t> – тепло, жар), </a:t>
            </a:r>
            <a:r>
              <a:rPr lang="ru-RU" sz="2400" dirty="0" err="1"/>
              <a:t>необхідну</a:t>
            </a:r>
            <a:r>
              <a:rPr lang="ru-RU" sz="2400" dirty="0"/>
              <a:t> для </a:t>
            </a:r>
            <a:r>
              <a:rPr lang="ru-RU" sz="2400" dirty="0" err="1"/>
              <a:t>підтримання</a:t>
            </a:r>
            <a:r>
              <a:rPr lang="ru-RU" sz="2400" dirty="0"/>
              <a:t> </a:t>
            </a:r>
            <a:r>
              <a:rPr lang="ru-RU" sz="2400" dirty="0" err="1"/>
              <a:t>життєвих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. </a:t>
            </a:r>
            <a:r>
              <a:rPr lang="ru-RU" sz="2400" dirty="0" err="1"/>
              <a:t>Існують</a:t>
            </a:r>
            <a:r>
              <a:rPr lang="ru-RU" sz="2400" dirty="0"/>
              <a:t> </a:t>
            </a:r>
            <a:r>
              <a:rPr lang="ru-RU" sz="2400" dirty="0" err="1"/>
              <a:t>певні</a:t>
            </a:r>
            <a:r>
              <a:rPr lang="ru-RU" sz="2400" dirty="0"/>
              <a:t> </a:t>
            </a:r>
            <a:r>
              <a:rPr lang="ru-RU" sz="2400" dirty="0" err="1"/>
              <a:t>норми</a:t>
            </a:r>
            <a:r>
              <a:rPr lang="ru-RU" sz="2400" dirty="0"/>
              <a:t> </a:t>
            </a:r>
            <a:r>
              <a:rPr lang="ru-RU" sz="2400" dirty="0" err="1"/>
              <a:t>величини</a:t>
            </a:r>
            <a:r>
              <a:rPr lang="ru-RU" sz="2400" dirty="0"/>
              <a:t> </a:t>
            </a:r>
            <a:r>
              <a:rPr lang="ru-RU" sz="2400" dirty="0" err="1"/>
              <a:t>фізіологічних</a:t>
            </a:r>
            <a:r>
              <a:rPr lang="ru-RU" sz="2400" dirty="0"/>
              <a:t> потреб людей у </a:t>
            </a:r>
            <a:r>
              <a:rPr lang="ru-RU" sz="2400" dirty="0" err="1"/>
              <a:t>харчових</a:t>
            </a:r>
            <a:r>
              <a:rPr lang="ru-RU" sz="2400" dirty="0"/>
              <a:t> </a:t>
            </a:r>
            <a:r>
              <a:rPr lang="ru-RU" sz="2400" dirty="0" err="1"/>
              <a:t>речовинах</a:t>
            </a:r>
            <a:r>
              <a:rPr lang="ru-RU" sz="2400" dirty="0"/>
              <a:t> та </a:t>
            </a:r>
            <a:r>
              <a:rPr lang="ru-RU" sz="2400" dirty="0" err="1"/>
              <a:t>енергії</a:t>
            </a:r>
            <a:r>
              <a:rPr lang="ru-RU" sz="2400" dirty="0"/>
              <a:t> у </a:t>
            </a:r>
            <a:r>
              <a:rPr lang="ru-RU" sz="2400" dirty="0" err="1"/>
              <a:t>залежності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віку</a:t>
            </a:r>
            <a:r>
              <a:rPr lang="ru-RU" sz="2400" dirty="0"/>
              <a:t> та </a:t>
            </a:r>
            <a:r>
              <a:rPr lang="ru-RU" sz="2400" dirty="0" err="1"/>
              <a:t>професії</a:t>
            </a:r>
            <a:r>
              <a:rPr lang="ru-RU" sz="2400" dirty="0"/>
              <a:t>, способу </a:t>
            </a:r>
            <a:r>
              <a:rPr lang="ru-RU" sz="2400" dirty="0" err="1"/>
              <a:t>життя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До </a:t>
            </a:r>
            <a:r>
              <a:rPr lang="ru-RU" sz="2400" dirty="0"/>
              <a:t>складу </a:t>
            </a:r>
            <a:r>
              <a:rPr lang="ru-RU" sz="2400" dirty="0" err="1"/>
              <a:t>харчового</a:t>
            </a:r>
            <a:r>
              <a:rPr lang="ru-RU" sz="2400" dirty="0"/>
              <a:t> </a:t>
            </a:r>
            <a:r>
              <a:rPr lang="ru-RU" sz="2400" dirty="0" err="1"/>
              <a:t>раціону</a:t>
            </a:r>
            <a:r>
              <a:rPr lang="ru-RU" sz="2400" dirty="0"/>
              <a:t> </a:t>
            </a:r>
            <a:r>
              <a:rPr lang="ru-RU" sz="2400" dirty="0" err="1"/>
              <a:t>входять</a:t>
            </a:r>
            <a:r>
              <a:rPr lang="ru-RU" sz="2400" dirty="0"/>
              <a:t> </a:t>
            </a:r>
            <a:r>
              <a:rPr lang="ru-RU" sz="2400" dirty="0" err="1"/>
              <a:t>білки</a:t>
            </a:r>
            <a:r>
              <a:rPr lang="ru-RU" sz="2400" dirty="0"/>
              <a:t>, </a:t>
            </a:r>
            <a:r>
              <a:rPr lang="ru-RU" sz="2400" dirty="0" err="1"/>
              <a:t>жири</a:t>
            </a:r>
            <a:r>
              <a:rPr lang="ru-RU" sz="2400" dirty="0"/>
              <a:t>, </a:t>
            </a:r>
            <a:r>
              <a:rPr lang="ru-RU" sz="2400" dirty="0" err="1"/>
              <a:t>вуглеводи</a:t>
            </a:r>
            <a:r>
              <a:rPr lang="ru-RU" sz="2400" dirty="0"/>
              <a:t>, </a:t>
            </a:r>
            <a:r>
              <a:rPr lang="ru-RU" sz="2400" dirty="0" err="1"/>
              <a:t>вітаміни</a:t>
            </a:r>
            <a:r>
              <a:rPr lang="ru-RU" sz="2400" dirty="0"/>
              <a:t> </a:t>
            </a:r>
            <a:r>
              <a:rPr lang="ru-RU" sz="2400" dirty="0" err="1"/>
              <a:t>й</a:t>
            </a:r>
            <a:r>
              <a:rPr lang="ru-RU" sz="2400" dirty="0"/>
              <a:t> </a:t>
            </a:r>
            <a:r>
              <a:rPr lang="ru-RU" sz="2400" dirty="0" err="1"/>
              <a:t>мінерали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 err="1" smtClean="0"/>
              <a:t>Велику</a:t>
            </a:r>
            <a:r>
              <a:rPr lang="ru-RU" sz="2400" dirty="0" smtClean="0"/>
              <a:t> </a:t>
            </a:r>
            <a:r>
              <a:rPr lang="ru-RU" sz="2400" dirty="0"/>
              <a:t>роль в </a:t>
            </a:r>
            <a:r>
              <a:rPr lang="ru-RU" sz="2400" dirty="0" err="1"/>
              <a:t>обміні</a:t>
            </a:r>
            <a:r>
              <a:rPr lang="ru-RU" sz="2400" dirty="0"/>
              <a:t> </a:t>
            </a:r>
            <a:r>
              <a:rPr lang="ru-RU" sz="2400" dirty="0" err="1" smtClean="0"/>
              <a:t>речовин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відіграють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вітаміни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 Режим </a:t>
            </a:r>
            <a:r>
              <a:rPr lang="ru-RU" sz="2400" dirty="0" err="1"/>
              <a:t>харчування</a:t>
            </a:r>
            <a:r>
              <a:rPr lang="ru-RU" sz="2400" dirty="0"/>
              <a:t> повинен </a:t>
            </a:r>
            <a:r>
              <a:rPr lang="ru-RU" sz="2400" dirty="0" err="1"/>
              <a:t>мати</a:t>
            </a:r>
            <a:r>
              <a:rPr lang="ru-RU" sz="2400" dirty="0"/>
              <a:t> </a:t>
            </a:r>
            <a:r>
              <a:rPr lang="ru-RU" sz="2400" dirty="0" err="1"/>
              <a:t>регулярний</a:t>
            </a:r>
            <a:r>
              <a:rPr lang="ru-RU" sz="2400" dirty="0"/>
              <a:t> </a:t>
            </a:r>
            <a:r>
              <a:rPr lang="ru-RU" sz="2400" dirty="0" smtClean="0"/>
              <a:t>характер</a:t>
            </a:r>
            <a:r>
              <a:rPr lang="ru-RU" sz="2400" dirty="0"/>
              <a:t>: </a:t>
            </a:r>
            <a:r>
              <a:rPr lang="ru-RU" sz="2400" dirty="0" err="1"/>
              <a:t>сніданок</a:t>
            </a:r>
            <a:r>
              <a:rPr lang="ru-RU" sz="2400" dirty="0"/>
              <a:t> – 20-35%, </a:t>
            </a:r>
            <a:r>
              <a:rPr lang="ru-RU" sz="2400" dirty="0" err="1"/>
              <a:t>другий</a:t>
            </a:r>
            <a:r>
              <a:rPr lang="ru-RU" sz="2400" dirty="0"/>
              <a:t> </a:t>
            </a:r>
            <a:r>
              <a:rPr lang="ru-RU" sz="2400" dirty="0" err="1"/>
              <a:t>сніданок</a:t>
            </a:r>
            <a:r>
              <a:rPr lang="ru-RU" sz="2400" dirty="0"/>
              <a:t> – 10-25%, </a:t>
            </a:r>
            <a:r>
              <a:rPr lang="ru-RU" sz="2400" dirty="0" err="1"/>
              <a:t>обід</a:t>
            </a:r>
            <a:r>
              <a:rPr lang="ru-RU" sz="2400" dirty="0"/>
              <a:t> – 30-40%, вечеря – 15-20%. </a:t>
            </a:r>
            <a:endParaRPr lang="uk-U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lvl="0" indent="-514350"/>
            <a:r>
              <a:rPr lang="ru-RU" dirty="0" smtClean="0"/>
              <a:t>Режим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сну</a:t>
            </a:r>
            <a:endParaRPr lang="uk-UA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Режим </a:t>
            </a:r>
            <a:r>
              <a:rPr lang="ru-RU" dirty="0"/>
              <a:t>дня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: </a:t>
            </a:r>
            <a:r>
              <a:rPr lang="ru-RU" dirty="0" err="1"/>
              <a:t>розумової</a:t>
            </a:r>
            <a:r>
              <a:rPr lang="ru-RU" dirty="0"/>
              <a:t> та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,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, здорового </a:t>
            </a:r>
            <a:r>
              <a:rPr lang="ru-RU" dirty="0" smtClean="0"/>
              <a:t>сну: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b="1" dirty="0" smtClean="0"/>
              <a:t>ПРАВИЛО ТРЬОХ ВІСІМОК </a:t>
            </a:r>
            <a:endParaRPr lang="uk-UA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Фізкультура</a:t>
            </a:r>
            <a:r>
              <a:rPr lang="ru-RU" dirty="0" smtClean="0"/>
              <a:t> та </a:t>
            </a:r>
            <a:r>
              <a:rPr lang="ru-RU" dirty="0" err="1" smtClean="0"/>
              <a:t>загартування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регулярної</a:t>
            </a:r>
            <a:r>
              <a:rPr lang="ru-RU" dirty="0"/>
              <a:t> </a:t>
            </a:r>
            <a:r>
              <a:rPr lang="ru-RU" dirty="0" err="1"/>
              <a:t>ранкової</a:t>
            </a:r>
            <a:r>
              <a:rPr lang="ru-RU" dirty="0"/>
              <a:t> зарядки, </a:t>
            </a:r>
            <a:r>
              <a:rPr lang="ru-RU" dirty="0" err="1"/>
              <a:t>фізкультурних</a:t>
            </a:r>
            <a:r>
              <a:rPr lang="ru-RU" dirty="0"/>
              <a:t> пауз </a:t>
            </a:r>
            <a:r>
              <a:rPr lang="ru-RU" dirty="0" err="1"/>
              <a:t>протягом</a:t>
            </a:r>
            <a:r>
              <a:rPr lang="ru-RU" dirty="0"/>
              <a:t> дня, активного </a:t>
            </a:r>
            <a:r>
              <a:rPr lang="ru-RU" dirty="0" err="1"/>
              <a:t>відпочинку</a:t>
            </a:r>
            <a:r>
              <a:rPr lang="ru-RU" dirty="0"/>
              <a:t> у </a:t>
            </a:r>
            <a:r>
              <a:rPr lang="ru-RU" dirty="0" err="1"/>
              <a:t>вихідні</a:t>
            </a:r>
            <a:r>
              <a:rPr lang="ru-RU" dirty="0"/>
              <a:t> 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професійних</a:t>
            </a:r>
            <a:r>
              <a:rPr lang="ru-RU" dirty="0"/>
              <a:t> занять спортом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.</a:t>
            </a:r>
            <a:r>
              <a:rPr lang="ru-RU" dirty="0" err="1" smtClean="0"/>
              <a:t>Головними</a:t>
            </a:r>
            <a:r>
              <a:rPr lang="ru-RU" dirty="0" smtClean="0"/>
              <a:t> </a:t>
            </a:r>
            <a:r>
              <a:rPr lang="ru-RU" dirty="0"/>
              <a:t>принципами </a:t>
            </a:r>
            <a:r>
              <a:rPr lang="ru-RU" b="1" i="1" dirty="0" err="1"/>
              <a:t>загартування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поступовість</a:t>
            </a:r>
            <a:r>
              <a:rPr lang="ru-RU" dirty="0"/>
              <a:t>, </a:t>
            </a:r>
            <a:r>
              <a:rPr lang="ru-RU" dirty="0" err="1"/>
              <a:t>систематичність</a:t>
            </a:r>
            <a:r>
              <a:rPr lang="ru-RU" dirty="0"/>
              <a:t> та </a:t>
            </a:r>
            <a:r>
              <a:rPr lang="ru-RU" dirty="0" err="1"/>
              <a:t>комплексність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– </a:t>
            </a:r>
            <a:r>
              <a:rPr lang="ru-RU" dirty="0" err="1"/>
              <a:t>сонця</a:t>
            </a:r>
            <a:r>
              <a:rPr lang="ru-RU" dirty="0"/>
              <a:t>, </a:t>
            </a:r>
            <a:r>
              <a:rPr lang="ru-RU" dirty="0" err="1"/>
              <a:t>повітря</a:t>
            </a:r>
            <a:r>
              <a:rPr lang="ru-RU" dirty="0"/>
              <a:t>, води.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Догляд за </a:t>
            </a:r>
            <a:r>
              <a:rPr lang="ru-RU" dirty="0" err="1" smtClean="0"/>
              <a:t>шкірою</a:t>
            </a:r>
            <a:r>
              <a:rPr lang="ru-RU" dirty="0" smtClean="0"/>
              <a:t>, </a:t>
            </a:r>
            <a:r>
              <a:rPr lang="ru-RU" dirty="0" err="1" smtClean="0"/>
              <a:t>волоссям</a:t>
            </a:r>
            <a:r>
              <a:rPr lang="ru-RU" dirty="0" smtClean="0"/>
              <a:t>, </a:t>
            </a:r>
            <a:r>
              <a:rPr lang="ru-RU" dirty="0" err="1" smtClean="0"/>
              <a:t>нігтями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Гігієнічні процедури, що допомагають підтримувати гарний стан шкіри – миття тіла, обличчя, рук і ніг, </a:t>
            </a:r>
            <a:r>
              <a:rPr lang="uk-UA" dirty="0" err="1"/>
              <a:t>пом’якшування</a:t>
            </a:r>
            <a:r>
              <a:rPr lang="uk-UA" dirty="0"/>
              <a:t>, зволоження та оздоровлення шкіри за допомогою кремів, масок, гелів та </a:t>
            </a:r>
            <a:r>
              <a:rPr lang="uk-UA" dirty="0" err="1"/>
              <a:t>лосьонів</a:t>
            </a:r>
            <a:r>
              <a:rPr lang="uk-UA" dirty="0"/>
              <a:t>, гігієнічний манікюр; боротьба з пітливістю шкіри; уникнення її пошкоджень та своєчасне їх лікування; часта зміна білизни і </a:t>
            </a:r>
            <a:r>
              <a:rPr lang="uk-UA" dirty="0" err="1"/>
              <a:t>панчох</a:t>
            </a:r>
            <a:r>
              <a:rPr lang="uk-UA" dirty="0"/>
              <a:t> і, нарешті, захист шкіри як за допомогою гігієнічних засобів, так і  предметів </a:t>
            </a:r>
            <a:r>
              <a:rPr lang="uk-UA" dirty="0" smtClean="0"/>
              <a:t>спецодягу.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Гігієна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, </a:t>
            </a:r>
            <a:r>
              <a:rPr lang="ru-RU" dirty="0" err="1" smtClean="0"/>
              <a:t>спецодяг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i="1" dirty="0"/>
              <a:t>Спецодяг</a:t>
            </a:r>
            <a:r>
              <a:rPr lang="uk-UA" dirty="0"/>
              <a:t> є  засобом захисту для працюючих в умовах підвищеної санітарної небезпеки. Його крій мусить бути максимально закритим, але не повинен утруднювати рухів. Матеріал спецодягу повинен бути тільки з натуральних тканин, що мають теплозахисні та </a:t>
            </a:r>
            <a:r>
              <a:rPr lang="uk-UA" dirty="0" err="1"/>
              <a:t>повітряпроникні</a:t>
            </a:r>
            <a:r>
              <a:rPr lang="uk-UA" dirty="0"/>
              <a:t> властивості, здатні створювати для тіла штучно регульований мікроклімат з температурою +28-32°С і вологістю у межах 20-40%.  Спецодяг потребує регулярного очищення, тому бажано, щоби матерія витримувала часті прання.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шкідливими</a:t>
            </a:r>
            <a:r>
              <a:rPr lang="ru-RU" dirty="0" smtClean="0"/>
              <a:t> </a:t>
            </a:r>
            <a:r>
              <a:rPr lang="ru-RU" dirty="0" err="1" smtClean="0"/>
              <a:t>звичками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  Людині </a:t>
            </a:r>
            <a:r>
              <a:rPr lang="uk-UA" dirty="0"/>
              <a:t>властиві </a:t>
            </a:r>
            <a:r>
              <a:rPr lang="uk-UA" b="1" i="1" dirty="0"/>
              <a:t>шкідливі звички</a:t>
            </a:r>
            <a:r>
              <a:rPr lang="uk-UA" dirty="0"/>
              <a:t>, з якими слід боротися. </a:t>
            </a:r>
            <a:r>
              <a:rPr lang="uk-UA" dirty="0" err="1"/>
              <a:t>Тютюнопаління</a:t>
            </a:r>
            <a:r>
              <a:rPr lang="uk-UA" dirty="0"/>
              <a:t>, зловживання міцними напоями тощо згубно діють на організм людини, а схильність до наркотиків, алкоголізм, токсикоманія отримали назву </a:t>
            </a:r>
            <a:r>
              <a:rPr lang="uk-UA" dirty="0" err="1"/>
              <a:t>“хвороб</a:t>
            </a:r>
            <a:r>
              <a:rPr lang="uk-UA" dirty="0"/>
              <a:t> способу </a:t>
            </a:r>
            <a:r>
              <a:rPr lang="uk-UA" dirty="0" err="1"/>
              <a:t>життя”</a:t>
            </a:r>
            <a:r>
              <a:rPr lang="uk-UA" dirty="0"/>
              <a:t> і потребують  колективних  зусиль усього суспільства для їх подолання.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dirty="0" err="1" smtClean="0"/>
              <a:t>Медичні</a:t>
            </a:r>
            <a:r>
              <a:rPr lang="ru-RU" dirty="0" smtClean="0"/>
              <a:t> огляди персоналу.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Медичні огляди є обов’язковим заходом для персоналу готелів, що працює на найбільш уразливих з точки зору гігієни та санітарії ділянках (у тому числі – заклади харчування, житлові поверхи тощо), і проводяться регулярно з різною періодичністю для різних їх видів (так, наприклад, флюорографія – один раз на  рік, огляд терапевта, дерматолога та гінеколога – двічі на рік тощо</a:t>
            </a:r>
            <a:r>
              <a:rPr lang="uk-UA" dirty="0" smtClean="0"/>
              <a:t>).</a:t>
            </a:r>
          </a:p>
          <a:p>
            <a:r>
              <a:rPr lang="uk-UA" dirty="0" smtClean="0"/>
              <a:t> </a:t>
            </a:r>
            <a:r>
              <a:rPr lang="uk-UA" dirty="0"/>
              <a:t>Результати медичних оглядів відображуються у персональних санітарних книжках працівників.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514</Words>
  <Application>Microsoft Office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Яркая</vt:lpstr>
      <vt:lpstr>Тема Office</vt:lpstr>
      <vt:lpstr>ОСБИСТА ГІГІЄНА ПЕРСОНАЛУ ГОТЕЛЮ</vt:lpstr>
      <vt:lpstr>ПЛАН:</vt:lpstr>
      <vt:lpstr> Гігієна харчування враховує  його енергетичну цінність ( калорійність), склад харчового раціону, режим та умови харчування. </vt:lpstr>
      <vt:lpstr>Режим праці, відпочинку і сну</vt:lpstr>
      <vt:lpstr>Фізкультура та загартування</vt:lpstr>
      <vt:lpstr>Догляд за шкірою, волоссям, нігтями і т. Ін.</vt:lpstr>
      <vt:lpstr>Гігієна одягу, спецодяг</vt:lpstr>
      <vt:lpstr>Боротьба зі шкідливими звичками</vt:lpstr>
      <vt:lpstr>Медичні огляди персоналу. 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ОСБИСТА ГІГІЄНА ПЕРСОНАЛУ ГОТЕЛЮ</dc:title>
  <dc:creator>Татьяна</dc:creator>
  <cp:lastModifiedBy>Татьяна</cp:lastModifiedBy>
  <cp:revision>10</cp:revision>
  <dcterms:created xsi:type="dcterms:W3CDTF">2017-02-16T16:55:32Z</dcterms:created>
  <dcterms:modified xsi:type="dcterms:W3CDTF">2019-02-21T20:57:50Z</dcterms:modified>
</cp:coreProperties>
</file>