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90" r:id="rId8"/>
    <p:sldId id="257" r:id="rId9"/>
    <p:sldId id="258" r:id="rId10"/>
    <p:sldId id="263" r:id="rId11"/>
    <p:sldId id="259" r:id="rId12"/>
    <p:sldId id="277" r:id="rId13"/>
    <p:sldId id="278" r:id="rId14"/>
    <p:sldId id="274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9" r:id="rId25"/>
    <p:sldId id="288" r:id="rId26"/>
    <p:sldId id="270" r:id="rId27"/>
    <p:sldId id="272" r:id="rId28"/>
    <p:sldId id="273" r:id="rId29"/>
    <p:sldId id="271" r:id="rId30"/>
    <p:sldId id="261" r:id="rId31"/>
    <p:sldId id="264" r:id="rId32"/>
    <p:sldId id="265" r:id="rId33"/>
    <p:sldId id="267" r:id="rId34"/>
    <p:sldId id="268" r:id="rId35"/>
    <p:sldId id="269" r:id="rId36"/>
    <p:sldId id="26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14" autoAdjust="0"/>
    <p:restoredTop sz="94660"/>
  </p:normalViewPr>
  <p:slideViewPr>
    <p:cSldViewPr>
      <p:cViewPr varScale="1">
        <p:scale>
          <a:sx n="55" d="100"/>
          <a:sy n="55" d="100"/>
        </p:scale>
        <p:origin x="-96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A3583-4B96-4BFB-A94C-CC2E314FDC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1EC2F-194F-46D5-9798-BEE2BCC6FFA8}">
      <dgm:prSet phldrT="[Текст]" custT="1"/>
      <dgm:spPr/>
      <dgm:t>
        <a:bodyPr/>
        <a:lstStyle/>
        <a:p>
          <a:r>
            <a:rPr lang="uk-UA" sz="2400" b="1" dirty="0" smtClean="0"/>
            <a:t>Підвищення ціни може бути наслідком підвищення комфорту проживаючого або гнучкої політики цін.</a:t>
          </a:r>
          <a:endParaRPr lang="ru-RU" sz="2400" b="1" dirty="0"/>
        </a:p>
      </dgm:t>
    </dgm:pt>
    <dgm:pt modelId="{FB6EC7C1-DBBA-48D8-8768-31E8EFC215E7}" type="parTrans" cxnId="{3DFD792E-A0D4-4B56-B372-5496EB2AF5D3}">
      <dgm:prSet/>
      <dgm:spPr/>
      <dgm:t>
        <a:bodyPr/>
        <a:lstStyle/>
        <a:p>
          <a:endParaRPr lang="ru-RU"/>
        </a:p>
      </dgm:t>
    </dgm:pt>
    <dgm:pt modelId="{56A8FF91-CDDE-4295-99A0-957CDBB94F8F}" type="sibTrans" cxnId="{3DFD792E-A0D4-4B56-B372-5496EB2AF5D3}">
      <dgm:prSet/>
      <dgm:spPr/>
      <dgm:t>
        <a:bodyPr/>
        <a:lstStyle/>
        <a:p>
          <a:endParaRPr lang="ru-RU"/>
        </a:p>
      </dgm:t>
    </dgm:pt>
    <dgm:pt modelId="{12BA611A-607E-42A3-AAF7-D6A4974A60D0}">
      <dgm:prSet phldrT="[Текст]" phldr="1"/>
      <dgm:spPr/>
      <dgm:t>
        <a:bodyPr/>
        <a:lstStyle/>
        <a:p>
          <a:endParaRPr lang="ru-RU" dirty="0"/>
        </a:p>
      </dgm:t>
    </dgm:pt>
    <dgm:pt modelId="{FA65A64A-F6FF-419F-9D36-DFF437C1259C}" type="parTrans" cxnId="{F37C2C29-A32A-454D-A61F-8F119330A543}">
      <dgm:prSet/>
      <dgm:spPr/>
      <dgm:t>
        <a:bodyPr/>
        <a:lstStyle/>
        <a:p>
          <a:endParaRPr lang="ru-RU"/>
        </a:p>
      </dgm:t>
    </dgm:pt>
    <dgm:pt modelId="{1A7B0E1E-A30C-4D9C-A95A-E8B9846D591A}" type="sibTrans" cxnId="{F37C2C29-A32A-454D-A61F-8F119330A543}">
      <dgm:prSet/>
      <dgm:spPr/>
      <dgm:t>
        <a:bodyPr/>
        <a:lstStyle/>
        <a:p>
          <a:endParaRPr lang="ru-RU"/>
        </a:p>
      </dgm:t>
    </dgm:pt>
    <dgm:pt modelId="{36505897-F98E-4035-AC12-487A19EE6A8E}">
      <dgm:prSet phldrT="[Текст]" custT="1"/>
      <dgm:spPr/>
      <dgm:t>
        <a:bodyPr/>
        <a:lstStyle/>
        <a:p>
          <a:r>
            <a:rPr lang="uk-UA" sz="3200" b="1" dirty="0" smtClean="0">
              <a:solidFill>
                <a:srgbClr val="FFFF00"/>
              </a:solidFill>
            </a:rPr>
            <a:t>Завдання маркетингової служби ( окремо):</a:t>
          </a:r>
          <a:endParaRPr lang="ru-RU" sz="3200" b="1" dirty="0">
            <a:solidFill>
              <a:srgbClr val="FFFF00"/>
            </a:solidFill>
          </a:endParaRPr>
        </a:p>
      </dgm:t>
    </dgm:pt>
    <dgm:pt modelId="{1AB6A624-F62B-45B4-815D-996D45ADAB78}" type="parTrans" cxnId="{0B271130-D596-4F70-ACCE-D72D0071BBA7}">
      <dgm:prSet/>
      <dgm:spPr/>
      <dgm:t>
        <a:bodyPr/>
        <a:lstStyle/>
        <a:p>
          <a:endParaRPr lang="ru-RU"/>
        </a:p>
      </dgm:t>
    </dgm:pt>
    <dgm:pt modelId="{C9A2A629-B6C7-4773-BA11-9A30E62C1AA8}" type="sibTrans" cxnId="{0B271130-D596-4F70-ACCE-D72D0071BBA7}">
      <dgm:prSet/>
      <dgm:spPr/>
      <dgm:t>
        <a:bodyPr/>
        <a:lstStyle/>
        <a:p>
          <a:endParaRPr lang="ru-RU"/>
        </a:p>
      </dgm:t>
    </dgm:pt>
    <dgm:pt modelId="{E2E0546B-501B-48CC-B9CA-A89840E0D52F}">
      <dgm:prSet custT="1"/>
      <dgm:spPr/>
      <dgm:t>
        <a:bodyPr/>
        <a:lstStyle/>
        <a:p>
          <a:r>
            <a:rPr lang="uk-UA" sz="2400" b="1" dirty="0" smtClean="0"/>
            <a:t>Пошуки корпоративних клієнтів.</a:t>
          </a:r>
        </a:p>
      </dgm:t>
    </dgm:pt>
    <dgm:pt modelId="{184B7A4B-5C1A-487E-A1A1-E1B6B30EF433}" type="parTrans" cxnId="{0A76CB58-67D7-4388-913B-E35085E2A404}">
      <dgm:prSet/>
      <dgm:spPr/>
      <dgm:t>
        <a:bodyPr/>
        <a:lstStyle/>
        <a:p>
          <a:endParaRPr lang="ru-RU"/>
        </a:p>
      </dgm:t>
    </dgm:pt>
    <dgm:pt modelId="{801589A5-25A1-44F6-B64C-38BFCAD1A1A6}" type="sibTrans" cxnId="{0A76CB58-67D7-4388-913B-E35085E2A404}">
      <dgm:prSet/>
      <dgm:spPr/>
      <dgm:t>
        <a:bodyPr/>
        <a:lstStyle/>
        <a:p>
          <a:endParaRPr lang="ru-RU"/>
        </a:p>
      </dgm:t>
    </dgm:pt>
    <dgm:pt modelId="{99C1A6CA-E2CD-42A9-9F83-37DF3E77DB7D}">
      <dgm:prSet custT="1"/>
      <dgm:spPr/>
      <dgm:t>
        <a:bodyPr/>
        <a:lstStyle/>
        <a:p>
          <a:r>
            <a:rPr lang="uk-UA" sz="2400" dirty="0" smtClean="0"/>
            <a:t>В</a:t>
          </a:r>
          <a:r>
            <a:rPr lang="uk-UA" sz="2400" b="1" dirty="0" smtClean="0"/>
            <a:t>ихід на нові сегменти.</a:t>
          </a:r>
        </a:p>
      </dgm:t>
    </dgm:pt>
    <dgm:pt modelId="{29633C43-CC73-4431-9150-2F38282FBDCE}" type="parTrans" cxnId="{2721591A-61DF-400B-A0FF-1DE0B4948797}">
      <dgm:prSet/>
      <dgm:spPr/>
      <dgm:t>
        <a:bodyPr/>
        <a:lstStyle/>
        <a:p>
          <a:endParaRPr lang="ru-RU"/>
        </a:p>
      </dgm:t>
    </dgm:pt>
    <dgm:pt modelId="{909145E0-50B3-4097-9708-CC6F164FB909}" type="sibTrans" cxnId="{2721591A-61DF-400B-A0FF-1DE0B4948797}">
      <dgm:prSet/>
      <dgm:spPr/>
      <dgm:t>
        <a:bodyPr/>
        <a:lstStyle/>
        <a:p>
          <a:endParaRPr lang="ru-RU"/>
        </a:p>
      </dgm:t>
    </dgm:pt>
    <dgm:pt modelId="{77918458-2451-419B-9A3D-BA5B0442DA2E}">
      <dgm:prSet custT="1"/>
      <dgm:spPr/>
      <dgm:t>
        <a:bodyPr/>
        <a:lstStyle/>
        <a:p>
          <a:r>
            <a:rPr lang="uk-UA" sz="2400" b="1" dirty="0" smtClean="0"/>
            <a:t>Створення банку постійних клієнтів.</a:t>
          </a:r>
          <a:endParaRPr lang="ru-RU" sz="2400" b="1" dirty="0"/>
        </a:p>
      </dgm:t>
    </dgm:pt>
    <dgm:pt modelId="{4A0C8C42-5739-4167-8344-661FE22D7966}" type="parTrans" cxnId="{90C27A5D-D85F-495A-8C9F-CE66B67C3727}">
      <dgm:prSet/>
      <dgm:spPr/>
      <dgm:t>
        <a:bodyPr/>
        <a:lstStyle/>
        <a:p>
          <a:endParaRPr lang="ru-RU"/>
        </a:p>
      </dgm:t>
    </dgm:pt>
    <dgm:pt modelId="{CCC2F6D7-92D4-4BD2-9C99-D81670EF5568}" type="sibTrans" cxnId="{90C27A5D-D85F-495A-8C9F-CE66B67C3727}">
      <dgm:prSet/>
      <dgm:spPr/>
      <dgm:t>
        <a:bodyPr/>
        <a:lstStyle/>
        <a:p>
          <a:endParaRPr lang="ru-RU"/>
        </a:p>
      </dgm:t>
    </dgm:pt>
    <dgm:pt modelId="{7C63EED9-C1F1-4EF4-9912-34341B8DA4D7}" type="pres">
      <dgm:prSet presAssocID="{708A3583-4B96-4BFB-A94C-CC2E314FDC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4B3E2E-FD4A-456E-BEC9-20E09BC83238}" type="pres">
      <dgm:prSet presAssocID="{B8F1EC2F-194F-46D5-9798-BEE2BCC6FFA8}" presName="parentText" presStyleLbl="node1" presStyleIdx="0" presStyleCnt="5" custScaleY="1540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7BF20-AF15-47A5-9A65-7FAFFF8121C9}" type="pres">
      <dgm:prSet presAssocID="{B8F1EC2F-194F-46D5-9798-BEE2BCC6FFA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2AD11-8E0E-40E6-9A3E-64CFE8C6A80D}" type="pres">
      <dgm:prSet presAssocID="{36505897-F98E-4035-AC12-487A19EE6A8E}" presName="parentText" presStyleLbl="node1" presStyleIdx="1" presStyleCnt="5" custScaleY="153352" custLinFactY="-1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93412-935A-4139-8746-3D81067F5C10}" type="pres">
      <dgm:prSet presAssocID="{C9A2A629-B6C7-4773-BA11-9A30E62C1AA8}" presName="spacer" presStyleCnt="0"/>
      <dgm:spPr/>
    </dgm:pt>
    <dgm:pt modelId="{1B674AC4-4884-42A6-A820-C428A56967D4}" type="pres">
      <dgm:prSet presAssocID="{E2E0546B-501B-48CC-B9CA-A89840E0D52F}" presName="parentText" presStyleLbl="node1" presStyleIdx="2" presStyleCnt="5" custScaleY="127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9C2EC-FA55-4E0D-9434-91EF6DF1F556}" type="pres">
      <dgm:prSet presAssocID="{801589A5-25A1-44F6-B64C-38BFCAD1A1A6}" presName="spacer" presStyleCnt="0"/>
      <dgm:spPr/>
    </dgm:pt>
    <dgm:pt modelId="{FB77A5F2-80F3-4244-A902-2A0D6E5DD702}" type="pres">
      <dgm:prSet presAssocID="{99C1A6CA-E2CD-42A9-9F83-37DF3E77DB7D}" presName="parentText" presStyleLbl="node1" presStyleIdx="3" presStyleCnt="5" custScaleY="934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101DD-AE41-4B88-9E29-6B6586E0AACD}" type="pres">
      <dgm:prSet presAssocID="{909145E0-50B3-4097-9708-CC6F164FB909}" presName="spacer" presStyleCnt="0"/>
      <dgm:spPr/>
    </dgm:pt>
    <dgm:pt modelId="{86E86390-428C-4F61-A52C-50F4BB073FAF}" type="pres">
      <dgm:prSet presAssocID="{77918458-2451-419B-9A3D-BA5B0442DA2E}" presName="parentText" presStyleLbl="node1" presStyleIdx="4" presStyleCnt="5" custScaleY="1358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49D793-4C44-4C82-97A2-10086F6781DC}" type="presOf" srcId="{36505897-F98E-4035-AC12-487A19EE6A8E}" destId="{38A2AD11-8E0E-40E6-9A3E-64CFE8C6A80D}" srcOrd="0" destOrd="0" presId="urn:microsoft.com/office/officeart/2005/8/layout/vList2"/>
    <dgm:cxn modelId="{8B09C904-9BC3-455E-A2AC-25ADD0A7334B}" type="presOf" srcId="{B8F1EC2F-194F-46D5-9798-BEE2BCC6FFA8}" destId="{8D4B3E2E-FD4A-456E-BEC9-20E09BC83238}" srcOrd="0" destOrd="0" presId="urn:microsoft.com/office/officeart/2005/8/layout/vList2"/>
    <dgm:cxn modelId="{0A76CB58-67D7-4388-913B-E35085E2A404}" srcId="{708A3583-4B96-4BFB-A94C-CC2E314FDC21}" destId="{E2E0546B-501B-48CC-B9CA-A89840E0D52F}" srcOrd="2" destOrd="0" parTransId="{184B7A4B-5C1A-487E-A1A1-E1B6B30EF433}" sibTransId="{801589A5-25A1-44F6-B64C-38BFCAD1A1A6}"/>
    <dgm:cxn modelId="{8C87D8FA-8721-4498-A63D-C65EDC7E532E}" type="presOf" srcId="{77918458-2451-419B-9A3D-BA5B0442DA2E}" destId="{86E86390-428C-4F61-A52C-50F4BB073FAF}" srcOrd="0" destOrd="0" presId="urn:microsoft.com/office/officeart/2005/8/layout/vList2"/>
    <dgm:cxn modelId="{F37C2C29-A32A-454D-A61F-8F119330A543}" srcId="{B8F1EC2F-194F-46D5-9798-BEE2BCC6FFA8}" destId="{12BA611A-607E-42A3-AAF7-D6A4974A60D0}" srcOrd="0" destOrd="0" parTransId="{FA65A64A-F6FF-419F-9D36-DFF437C1259C}" sibTransId="{1A7B0E1E-A30C-4D9C-A95A-E8B9846D591A}"/>
    <dgm:cxn modelId="{3DFD792E-A0D4-4B56-B372-5496EB2AF5D3}" srcId="{708A3583-4B96-4BFB-A94C-CC2E314FDC21}" destId="{B8F1EC2F-194F-46D5-9798-BEE2BCC6FFA8}" srcOrd="0" destOrd="0" parTransId="{FB6EC7C1-DBBA-48D8-8768-31E8EFC215E7}" sibTransId="{56A8FF91-CDDE-4295-99A0-957CDBB94F8F}"/>
    <dgm:cxn modelId="{2721591A-61DF-400B-A0FF-1DE0B4948797}" srcId="{708A3583-4B96-4BFB-A94C-CC2E314FDC21}" destId="{99C1A6CA-E2CD-42A9-9F83-37DF3E77DB7D}" srcOrd="3" destOrd="0" parTransId="{29633C43-CC73-4431-9150-2F38282FBDCE}" sibTransId="{909145E0-50B3-4097-9708-CC6F164FB909}"/>
    <dgm:cxn modelId="{90DCEFBB-1B2E-423B-A8D6-B362DCE7E6B0}" type="presOf" srcId="{708A3583-4B96-4BFB-A94C-CC2E314FDC21}" destId="{7C63EED9-C1F1-4EF4-9912-34341B8DA4D7}" srcOrd="0" destOrd="0" presId="urn:microsoft.com/office/officeart/2005/8/layout/vList2"/>
    <dgm:cxn modelId="{7CBF57F9-3B7B-4370-9F3B-89CBA379BF4E}" type="presOf" srcId="{12BA611A-607E-42A3-AAF7-D6A4974A60D0}" destId="{52C7BF20-AF15-47A5-9A65-7FAFFF8121C9}" srcOrd="0" destOrd="0" presId="urn:microsoft.com/office/officeart/2005/8/layout/vList2"/>
    <dgm:cxn modelId="{0B271130-D596-4F70-ACCE-D72D0071BBA7}" srcId="{708A3583-4B96-4BFB-A94C-CC2E314FDC21}" destId="{36505897-F98E-4035-AC12-487A19EE6A8E}" srcOrd="1" destOrd="0" parTransId="{1AB6A624-F62B-45B4-815D-996D45ADAB78}" sibTransId="{C9A2A629-B6C7-4773-BA11-9A30E62C1AA8}"/>
    <dgm:cxn modelId="{B87DE827-6577-44FE-96FA-EBFA200E2C74}" type="presOf" srcId="{E2E0546B-501B-48CC-B9CA-A89840E0D52F}" destId="{1B674AC4-4884-42A6-A820-C428A56967D4}" srcOrd="0" destOrd="0" presId="urn:microsoft.com/office/officeart/2005/8/layout/vList2"/>
    <dgm:cxn modelId="{E8306103-FD75-43CB-8E35-DFA5C73A9BBC}" type="presOf" srcId="{99C1A6CA-E2CD-42A9-9F83-37DF3E77DB7D}" destId="{FB77A5F2-80F3-4244-A902-2A0D6E5DD702}" srcOrd="0" destOrd="0" presId="urn:microsoft.com/office/officeart/2005/8/layout/vList2"/>
    <dgm:cxn modelId="{90C27A5D-D85F-495A-8C9F-CE66B67C3727}" srcId="{708A3583-4B96-4BFB-A94C-CC2E314FDC21}" destId="{77918458-2451-419B-9A3D-BA5B0442DA2E}" srcOrd="4" destOrd="0" parTransId="{4A0C8C42-5739-4167-8344-661FE22D7966}" sibTransId="{CCC2F6D7-92D4-4BD2-9C99-D81670EF5568}"/>
    <dgm:cxn modelId="{A6C1A9B2-FB6F-47B9-AFFE-8EFD0EEFCAD0}" type="presParOf" srcId="{7C63EED9-C1F1-4EF4-9912-34341B8DA4D7}" destId="{8D4B3E2E-FD4A-456E-BEC9-20E09BC83238}" srcOrd="0" destOrd="0" presId="urn:microsoft.com/office/officeart/2005/8/layout/vList2"/>
    <dgm:cxn modelId="{B0DD6837-D1C0-404E-BBF3-13DD2F392E7E}" type="presParOf" srcId="{7C63EED9-C1F1-4EF4-9912-34341B8DA4D7}" destId="{52C7BF20-AF15-47A5-9A65-7FAFFF8121C9}" srcOrd="1" destOrd="0" presId="urn:microsoft.com/office/officeart/2005/8/layout/vList2"/>
    <dgm:cxn modelId="{4C53484C-0ACC-422A-92F5-836BCF297A3C}" type="presParOf" srcId="{7C63EED9-C1F1-4EF4-9912-34341B8DA4D7}" destId="{38A2AD11-8E0E-40E6-9A3E-64CFE8C6A80D}" srcOrd="2" destOrd="0" presId="urn:microsoft.com/office/officeart/2005/8/layout/vList2"/>
    <dgm:cxn modelId="{CF19959B-CB52-4C1C-A5E0-387741DF1BDB}" type="presParOf" srcId="{7C63EED9-C1F1-4EF4-9912-34341B8DA4D7}" destId="{7B693412-935A-4139-8746-3D81067F5C10}" srcOrd="3" destOrd="0" presId="urn:microsoft.com/office/officeart/2005/8/layout/vList2"/>
    <dgm:cxn modelId="{931782DA-B887-4153-87BC-A1C751252B2A}" type="presParOf" srcId="{7C63EED9-C1F1-4EF4-9912-34341B8DA4D7}" destId="{1B674AC4-4884-42A6-A820-C428A56967D4}" srcOrd="4" destOrd="0" presId="urn:microsoft.com/office/officeart/2005/8/layout/vList2"/>
    <dgm:cxn modelId="{0494C585-C067-4E8B-BD3E-483886DF5F48}" type="presParOf" srcId="{7C63EED9-C1F1-4EF4-9912-34341B8DA4D7}" destId="{5569C2EC-FA55-4E0D-9434-91EF6DF1F556}" srcOrd="5" destOrd="0" presId="urn:microsoft.com/office/officeart/2005/8/layout/vList2"/>
    <dgm:cxn modelId="{86A93F08-3C3E-479A-9C1C-1AAD19AB6D17}" type="presParOf" srcId="{7C63EED9-C1F1-4EF4-9912-34341B8DA4D7}" destId="{FB77A5F2-80F3-4244-A902-2A0D6E5DD702}" srcOrd="6" destOrd="0" presId="urn:microsoft.com/office/officeart/2005/8/layout/vList2"/>
    <dgm:cxn modelId="{84B31441-7856-4924-A19D-C59E560DDE9C}" type="presParOf" srcId="{7C63EED9-C1F1-4EF4-9912-34341B8DA4D7}" destId="{34F101DD-AE41-4B88-9E29-6B6586E0AACD}" srcOrd="7" destOrd="0" presId="urn:microsoft.com/office/officeart/2005/8/layout/vList2"/>
    <dgm:cxn modelId="{A826AE7F-A754-4287-9076-A823194FBE00}" type="presParOf" srcId="{7C63EED9-C1F1-4EF4-9912-34341B8DA4D7}" destId="{86E86390-428C-4F61-A52C-50F4BB073FA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4B3E2E-FD4A-456E-BEC9-20E09BC83238}">
      <dsp:nvSpPr>
        <dsp:cNvPr id="0" name=""/>
        <dsp:cNvSpPr/>
      </dsp:nvSpPr>
      <dsp:spPr>
        <a:xfrm>
          <a:off x="0" y="12451"/>
          <a:ext cx="8892480" cy="14727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Підвищення ціни може бути наслідком підвищення комфорту проживаючого або гнучкої політики цін.</a:t>
          </a:r>
          <a:endParaRPr lang="ru-RU" sz="2400" b="1" kern="1200" dirty="0"/>
        </a:p>
      </dsp:txBody>
      <dsp:txXfrm>
        <a:off x="0" y="12451"/>
        <a:ext cx="8892480" cy="1472758"/>
      </dsp:txXfrm>
    </dsp:sp>
    <dsp:sp modelId="{52C7BF20-AF15-47A5-9A65-7FAFFF8121C9}">
      <dsp:nvSpPr>
        <dsp:cNvPr id="0" name=""/>
        <dsp:cNvSpPr/>
      </dsp:nvSpPr>
      <dsp:spPr>
        <a:xfrm>
          <a:off x="0" y="1485209"/>
          <a:ext cx="889248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233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500" kern="1200" dirty="0"/>
        </a:p>
      </dsp:txBody>
      <dsp:txXfrm>
        <a:off x="0" y="1485209"/>
        <a:ext cx="8892480" cy="314640"/>
      </dsp:txXfrm>
    </dsp:sp>
    <dsp:sp modelId="{38A2AD11-8E0E-40E6-9A3E-64CFE8C6A80D}">
      <dsp:nvSpPr>
        <dsp:cNvPr id="0" name=""/>
        <dsp:cNvSpPr/>
      </dsp:nvSpPr>
      <dsp:spPr>
        <a:xfrm>
          <a:off x="0" y="1744059"/>
          <a:ext cx="8892480" cy="1465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rgbClr val="FFFF00"/>
              </a:solidFill>
            </a:rPr>
            <a:t>Завдання маркетингової служби ( окремо):</a:t>
          </a:r>
          <a:endParaRPr lang="ru-RU" sz="3200" b="1" kern="1200" dirty="0">
            <a:solidFill>
              <a:srgbClr val="FFFF00"/>
            </a:solidFill>
          </a:endParaRPr>
        </a:p>
      </dsp:txBody>
      <dsp:txXfrm>
        <a:off x="0" y="1744059"/>
        <a:ext cx="8892480" cy="1465876"/>
      </dsp:txXfrm>
    </dsp:sp>
    <dsp:sp modelId="{1B674AC4-4884-42A6-A820-C428A56967D4}">
      <dsp:nvSpPr>
        <dsp:cNvPr id="0" name=""/>
        <dsp:cNvSpPr/>
      </dsp:nvSpPr>
      <dsp:spPr>
        <a:xfrm>
          <a:off x="0" y="3320446"/>
          <a:ext cx="8892480" cy="1223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Пошуки корпоративних клієнтів.</a:t>
          </a:r>
        </a:p>
      </dsp:txBody>
      <dsp:txXfrm>
        <a:off x="0" y="3320446"/>
        <a:ext cx="8892480" cy="1223223"/>
      </dsp:txXfrm>
    </dsp:sp>
    <dsp:sp modelId="{FB77A5F2-80F3-4244-A902-2A0D6E5DD702}">
      <dsp:nvSpPr>
        <dsp:cNvPr id="0" name=""/>
        <dsp:cNvSpPr/>
      </dsp:nvSpPr>
      <dsp:spPr>
        <a:xfrm>
          <a:off x="0" y="4598390"/>
          <a:ext cx="8892480" cy="8935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</a:t>
          </a:r>
          <a:r>
            <a:rPr lang="uk-UA" sz="2400" b="1" kern="1200" dirty="0" smtClean="0"/>
            <a:t>ихід на нові сегменти.</a:t>
          </a:r>
        </a:p>
      </dsp:txBody>
      <dsp:txXfrm>
        <a:off x="0" y="4598390"/>
        <a:ext cx="8892480" cy="893518"/>
      </dsp:txXfrm>
    </dsp:sp>
    <dsp:sp modelId="{86E86390-428C-4F61-A52C-50F4BB073FAF}">
      <dsp:nvSpPr>
        <dsp:cNvPr id="0" name=""/>
        <dsp:cNvSpPr/>
      </dsp:nvSpPr>
      <dsp:spPr>
        <a:xfrm>
          <a:off x="0" y="5546628"/>
          <a:ext cx="8892480" cy="1298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Створення банку постійних клієнтів.</a:t>
          </a:r>
          <a:endParaRPr lang="ru-RU" sz="2400" b="1" kern="1200" dirty="0"/>
        </a:p>
      </dsp:txBody>
      <dsp:txXfrm>
        <a:off x="0" y="5546628"/>
        <a:ext cx="8892480" cy="1298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F8F883-8250-49D2-985D-2BEBA1843B8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5489E3-24FC-4C06-A6A0-8BC1A82C4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0" y="476250"/>
            <a:ext cx="9144000" cy="5649913"/>
          </a:xfr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uk-UA" sz="6000" b="1" dirty="0" smtClean="0"/>
          </a:p>
          <a:p>
            <a:pPr algn="ctr">
              <a:buNone/>
            </a:pPr>
            <a:r>
              <a:rPr lang="uk-UA" sz="7200" b="1" dirty="0" smtClean="0"/>
              <a:t>Додаткові послуги готелю та шляхи </a:t>
            </a:r>
            <a:r>
              <a:rPr lang="uk-UA" sz="7200" b="1" smtClean="0"/>
              <a:t>підвищення доходності послуг</a:t>
            </a:r>
            <a:endParaRPr lang="ru-RU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uk-UA" sz="2400" dirty="0" smtClean="0"/>
              <a:t>Як правило, </a:t>
            </a:r>
            <a:r>
              <a:rPr lang="uk-UA" sz="2400" i="1" dirty="0" smtClean="0"/>
              <a:t>послуги на основі самообслуговування</a:t>
            </a:r>
            <a:r>
              <a:rPr lang="uk-UA" sz="2400" dirty="0" smtClean="0"/>
              <a:t> характерні для готелів середньої категорії та концентруються у спеціальному приміщенні – </a:t>
            </a:r>
            <a:r>
              <a:rPr lang="uk-UA" sz="2400" b="1" dirty="0" smtClean="0"/>
              <a:t>кімнаті самообслуговування (кімнаті побутового обслуговування)</a:t>
            </a:r>
            <a:r>
              <a:rPr lang="uk-UA" sz="2400" dirty="0" smtClean="0"/>
              <a:t>.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    Така кімната обладнується  на кожному поверсі або одна на 2-3 поверхи з розрахунку на 50 проживаючих. Вона повинна бути обладнана столом (дошкою) для прасування, вішалкою з плічками для випрасуваного одягу, дзеркалом, шафою-стелажем з набором галантерейної фурнітури (нитки щонайменше двох кольорів – чорного та білого, голки, ножиці,  набір ґудзиків, кнопок, гапликів з петельками, щітки та засоби для чищення одягу і взуття тощо),  раковиною з гарячою та холодною водою. На прасувальному столі, крім праски, повинен бути флакон для збризкування білизни під час прасування та чистий </a:t>
            </a:r>
            <a:r>
              <a:rPr lang="uk-UA" dirty="0" err="1" smtClean="0"/>
              <a:t>шмат</a:t>
            </a:r>
            <a:r>
              <a:rPr lang="uk-UA" dirty="0" smtClean="0"/>
              <a:t> тканини для прасування  одягу з вовни. У цьому немає потреби, якщо праска має відповідні функції.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Послуги, що надаються на основі автоматизації</a:t>
            </a:r>
            <a:r>
              <a:rPr lang="uk-UA" b="1" dirty="0" smtClean="0"/>
              <a:t>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автоматизовані камери схову;</a:t>
            </a:r>
          </a:p>
          <a:p>
            <a:r>
              <a:rPr lang="uk-UA" dirty="0" smtClean="0"/>
              <a:t> автомати для продажу газет, листівок, цигарок, напоїв та кондитерських виробів, для приготування кави, чаю та інших гарячих напоїв, соків; </a:t>
            </a:r>
          </a:p>
          <a:p>
            <a:r>
              <a:rPr lang="uk-UA" dirty="0" smtClean="0"/>
              <a:t>автоматичне чищення взуття; </a:t>
            </a:r>
          </a:p>
          <a:p>
            <a:r>
              <a:rPr lang="uk-UA" dirty="0" smtClean="0"/>
              <a:t>автоматизована система побудки гостя; </a:t>
            </a:r>
          </a:p>
          <a:p>
            <a:r>
              <a:rPr lang="uk-UA" dirty="0" smtClean="0"/>
              <a:t>автоматичні праски та прасувальні дошки та ін.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Останнім часом </a:t>
            </a:r>
            <a:r>
              <a:rPr lang="uk-UA" sz="2800" b="1" dirty="0" err="1" smtClean="0"/>
              <a:t>прослідковується</a:t>
            </a:r>
            <a:r>
              <a:rPr lang="uk-UA" sz="2800" b="1" dirty="0" smtClean="0"/>
              <a:t> тенденція максимізації </a:t>
            </a:r>
            <a:r>
              <a:rPr lang="uk-UA" sz="2800" b="1" i="1" dirty="0" smtClean="0"/>
              <a:t>обслуговування гостя на житловому поверсі та в</a:t>
            </a:r>
            <a:r>
              <a:rPr lang="uk-UA" sz="2800" b="1" dirty="0" smtClean="0"/>
              <a:t> </a:t>
            </a:r>
            <a:r>
              <a:rPr lang="uk-UA" sz="2800" b="1" i="1" dirty="0" smtClean="0"/>
              <a:t>номері</a:t>
            </a:r>
            <a:r>
              <a:rPr lang="uk-UA" sz="2800" b="1" dirty="0" smtClean="0"/>
              <a:t>.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 smtClean="0"/>
              <a:t>на основі самообслуговування </a:t>
            </a:r>
            <a:r>
              <a:rPr lang="uk-UA" dirty="0" smtClean="0"/>
              <a:t>– користування чайником та кавоваркою, холодильником, мікрохвильовою пічкою, телевізором, факсом, комп’ютером з виходом в Інтернет тощо;</a:t>
            </a:r>
          </a:p>
          <a:p>
            <a:r>
              <a:rPr lang="uk-UA" i="1" dirty="0" smtClean="0"/>
              <a:t>через посередництво персоналу </a:t>
            </a:r>
            <a:r>
              <a:rPr lang="uk-UA" dirty="0" smtClean="0"/>
              <a:t>– свіжа преса у номер, чищення взуття, виставленого на ніч перед номером, прокат білизни, посуду і дрібного інвентарю, прання та прасування білизни тощо.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Послуги, що надаються персоналом готелю: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      Замовлення таксі, виклик швидкої допомоги, замовлення телефонних переговорів (якщо в готелі немає власної телефонної станції або автоматичного  міжміського (міжнародного) зв’язку безпосередньо з  номера), доставка ліків і дрібних товарів, квітів, доставка і відправлення кореспонденції, підноска багажу, зберігання речей та цінностей  тощо, до послуг культурно-розважального, ділового характеру, транспортних, медичних, організації дозвілля тощо.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Велика кількість послуг готелю має </a:t>
            </a:r>
            <a:r>
              <a:rPr lang="uk-UA" i="1" dirty="0" smtClean="0"/>
              <a:t>посередницький </a:t>
            </a:r>
            <a:r>
              <a:rPr lang="uk-UA" dirty="0" smtClean="0"/>
              <a:t>характер: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   Прийом, оформлення та контроль за виконанням замовлення гостя, яке виконується підприємствами, що мають угоду з готелем, орендують площі в ньому, або підприємствами, що входять до складу готельного (туристичного) комплексу. У цьому випадку прейскурантна вартість такої послуги є власне комісійною винагородою за посередництво, що стягується понад вартість замовлення.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 fontScale="90000"/>
          </a:bodyPr>
          <a:lstStyle/>
          <a:p>
            <a:r>
              <a:rPr lang="uk-UA" sz="2400" b="1" i="1" dirty="0" smtClean="0"/>
              <a:t>Послуги підприємств, що входять у готельний комплекс:</a:t>
            </a:r>
            <a:r>
              <a:rPr lang="uk-UA" sz="2400" b="1" dirty="0" smtClean="0"/>
              <a:t> </a:t>
            </a:r>
            <a:r>
              <a:rPr lang="uk-UA" sz="2400" dirty="0" smtClean="0"/>
              <a:t>послуги закладів харчування, рекреаційних, </a:t>
            </a:r>
            <a:r>
              <a:rPr lang="uk-UA" sz="2400" dirty="0" err="1" smtClean="0"/>
              <a:t>спа-</a:t>
            </a:r>
            <a:r>
              <a:rPr lang="uk-UA" sz="2400" dirty="0" smtClean="0"/>
              <a:t> та фітнес-комплексів, конференц-залів та підприємств побутового обслуговування – перукарень, пралень, ремонтних та фотомайстерень, автостоянок та камер схову та ін. Подібні заклади можуть працювати в готелі також на умовах оренди площ і приміщень.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i="1" dirty="0" smtClean="0"/>
              <a:t>Послуги на умовах оренди приміщень і площ у готелі</a:t>
            </a:r>
            <a:r>
              <a:rPr lang="uk-UA" sz="2400" b="1" dirty="0" smtClean="0"/>
              <a:t> </a:t>
            </a:r>
            <a:r>
              <a:rPr lang="uk-UA" sz="2400" dirty="0" smtClean="0"/>
              <a:t>надають підприємства харчування, служби побуту, транспорту, торгівлі, зв’язку, банки, аптечні заклади та ін.</a:t>
            </a:r>
            <a:endParaRPr lang="ru-RU" sz="2400" dirty="0" smtClean="0"/>
          </a:p>
          <a:p>
            <a:pPr>
              <a:buNone/>
            </a:pPr>
            <a:r>
              <a:rPr lang="uk-UA" sz="2400" dirty="0" smtClean="0"/>
              <a:t>Такі підприємства, як правило, обслуговують як гостей готелю, так і місцеве населення, але при цьому гості готелю мають переважне право на обслуговування. Режим роботи таких підприємств  узгоджується з керівництвом готелю.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і недоліки такої форми: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розширюється асортимент послуг, підвищується готельний комфорт без зусиль з боку самого готелю;</a:t>
            </a:r>
            <a:endParaRPr lang="ru-RU" dirty="0" smtClean="0"/>
          </a:p>
          <a:p>
            <a:pPr lvl="0"/>
            <a:r>
              <a:rPr lang="uk-UA" dirty="0" smtClean="0"/>
              <a:t>готель отримує додаткові грошові надходження від орендної плати;</a:t>
            </a:r>
            <a:endParaRPr lang="ru-RU" dirty="0" smtClean="0"/>
          </a:p>
          <a:p>
            <a:pPr lvl="0"/>
            <a:r>
              <a:rPr lang="uk-UA" dirty="0" smtClean="0"/>
              <a:t>готель може виступати як посередник при замовленні послуг підприємств-орендарів і включати комісійну винагороду за посередництво у перелік власних додаткових послуг.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при високих темпах інфляції у країні орендна плата може відставати і оренда стає невигідною;</a:t>
            </a:r>
            <a:endParaRPr lang="ru-RU" dirty="0" smtClean="0"/>
          </a:p>
          <a:p>
            <a:pPr lvl="0"/>
            <a:r>
              <a:rPr lang="uk-UA" dirty="0" smtClean="0"/>
              <a:t>іноді готель може мати більші доходи, якщо організує у приміщенні своє структурне підприємство, ніж отримуючи орендну плату;</a:t>
            </a:r>
            <a:endParaRPr lang="ru-RU" dirty="0" smtClean="0"/>
          </a:p>
          <a:p>
            <a:pPr lvl="0"/>
            <a:r>
              <a:rPr lang="uk-UA" dirty="0" smtClean="0"/>
              <a:t>деякі види послуг можуть негативно впливати на рівень комфорту готелю, знижуючи його (наприклад, ігрові автомати у вестибюлі над головами відпочиваючих гостей).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/>
              <a:t>Перелік </a:t>
            </a:r>
            <a:r>
              <a:rPr lang="uk-UA" sz="2400" b="1" i="1" dirty="0" smtClean="0"/>
              <a:t>послуг, що надаються проживаючим у готелі місцевими підприємствами та</a:t>
            </a:r>
            <a:r>
              <a:rPr lang="uk-UA" sz="2400" b="1" dirty="0" smtClean="0"/>
              <a:t> </a:t>
            </a:r>
            <a:r>
              <a:rPr lang="uk-UA" sz="2400" b="1" i="1" dirty="0" smtClean="0"/>
              <a:t>організаціями на основі договорів з готелем,</a:t>
            </a:r>
            <a:r>
              <a:rPr lang="uk-UA" sz="2400" b="1" dirty="0" smtClean="0"/>
              <a:t> є практично невичерпним.</a:t>
            </a:r>
            <a:endParaRPr lang="ru-RU" sz="24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i="1" dirty="0" smtClean="0"/>
              <a:t>Готель</a:t>
            </a:r>
            <a:r>
              <a:rPr lang="uk-UA" dirty="0" smtClean="0"/>
              <a:t> бере на себе обов’язки організувати відповідну рекламу,  своєчасно подавати (або доставляти для виконання) замовлення та оплачувати його, забезпечує оформлення заявки, контролює отримання замовленого та якість виконання послуги. У свою чергу </a:t>
            </a:r>
            <a:r>
              <a:rPr lang="uk-UA" b="1" i="1" dirty="0" smtClean="0"/>
              <a:t>підприємство-виконавець </a:t>
            </a:r>
            <a:r>
              <a:rPr lang="uk-UA" dirty="0" smtClean="0"/>
              <a:t>зобов’язується виконувати замовлення якісно та вчасно, надає необхідний рекламно-інформаційний матеріал. Таким чином готель може значно розширити асортимент послуг, у тому числі – посередницьких, але важливо, щоби ці послуги користувалися попитом у гостей.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sz="2800" b="1" cap="all" dirty="0" smtClean="0"/>
              <a:t>Служби обслуговування в готелі: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uk-UA" sz="2800" i="1" dirty="0" smtClean="0"/>
              <a:t>працівники гаражної служби;</a:t>
            </a:r>
          </a:p>
          <a:p>
            <a:r>
              <a:rPr lang="uk-UA" sz="2800" i="1" dirty="0" smtClean="0"/>
              <a:t>швейцари</a:t>
            </a:r>
            <a:r>
              <a:rPr lang="uk-UA" sz="2800" dirty="0" smtClean="0"/>
              <a:t> готелю;</a:t>
            </a:r>
          </a:p>
          <a:p>
            <a:r>
              <a:rPr lang="uk-UA" sz="2800" dirty="0" smtClean="0"/>
              <a:t> служба </a:t>
            </a:r>
            <a:r>
              <a:rPr lang="uk-UA" sz="2800" i="1" dirty="0" smtClean="0"/>
              <a:t>піднощиків багажу; </a:t>
            </a:r>
          </a:p>
          <a:p>
            <a:r>
              <a:rPr lang="uk-UA" sz="2800" i="1" dirty="0" smtClean="0"/>
              <a:t>(</a:t>
            </a:r>
            <a:r>
              <a:rPr lang="uk-UA" sz="2800" dirty="0" smtClean="0"/>
              <a:t>служба </a:t>
            </a:r>
            <a:r>
              <a:rPr lang="uk-UA" sz="2800" i="1" dirty="0" smtClean="0"/>
              <a:t>посильних </a:t>
            </a:r>
            <a:r>
              <a:rPr lang="uk-UA" sz="2800" dirty="0" smtClean="0"/>
              <a:t>(</a:t>
            </a:r>
            <a:r>
              <a:rPr lang="uk-UA" sz="2800" i="1" dirty="0" smtClean="0"/>
              <a:t>коридорні, </a:t>
            </a:r>
            <a:r>
              <a:rPr lang="uk-UA" sz="2800" i="1" dirty="0" err="1" smtClean="0"/>
              <a:t>белл-бої</a:t>
            </a:r>
            <a:r>
              <a:rPr lang="uk-UA" sz="2800" dirty="0" smtClean="0"/>
              <a:t>);</a:t>
            </a:r>
          </a:p>
          <a:p>
            <a:r>
              <a:rPr lang="uk-UA" sz="2800" dirty="0" smtClean="0"/>
              <a:t>служба </a:t>
            </a:r>
            <a:r>
              <a:rPr lang="uk-UA" sz="2800" i="1" dirty="0" smtClean="0"/>
              <a:t>консьєржа;</a:t>
            </a:r>
          </a:p>
          <a:p>
            <a:r>
              <a:rPr lang="uk-UA" sz="2800" dirty="0" smtClean="0"/>
              <a:t>служба </a:t>
            </a:r>
            <a:r>
              <a:rPr lang="uk-UA" sz="2800" i="1" dirty="0" smtClean="0"/>
              <a:t>дворецьких</a:t>
            </a:r>
            <a:r>
              <a:rPr lang="uk-UA" sz="2800" dirty="0" smtClean="0"/>
              <a:t> (</a:t>
            </a:r>
            <a:r>
              <a:rPr lang="uk-UA" sz="2800" i="1" dirty="0" err="1" smtClean="0"/>
              <a:t>батлерів</a:t>
            </a:r>
            <a:r>
              <a:rPr lang="uk-UA" sz="2800" dirty="0" smtClean="0"/>
              <a:t>);</a:t>
            </a:r>
          </a:p>
          <a:p>
            <a:r>
              <a:rPr lang="uk-UA" sz="2800" dirty="0" smtClean="0"/>
              <a:t>служба поверхів – </a:t>
            </a:r>
            <a:r>
              <a:rPr lang="uk-UA" sz="2800" i="1" dirty="0" smtClean="0"/>
              <a:t>покоївки, чергові на поверсі</a:t>
            </a:r>
            <a:r>
              <a:rPr lang="uk-UA" sz="2800" dirty="0" smtClean="0"/>
              <a:t>;</a:t>
            </a:r>
          </a:p>
          <a:p>
            <a:r>
              <a:rPr lang="uk-UA" sz="2800" i="1" dirty="0" smtClean="0"/>
              <a:t>портьє з послуг</a:t>
            </a:r>
            <a:r>
              <a:rPr lang="uk-UA" sz="2800" dirty="0" smtClean="0"/>
              <a:t>;</a:t>
            </a:r>
          </a:p>
          <a:p>
            <a:r>
              <a:rPr lang="uk-UA" sz="2800" i="1" dirty="0" smtClean="0"/>
              <a:t>бюро обслуговування, </a:t>
            </a:r>
            <a:r>
              <a:rPr lang="uk-UA" sz="2800" i="1" dirty="0" err="1" smtClean="0"/>
              <a:t>servi</a:t>
            </a:r>
            <a:r>
              <a:rPr lang="en-US" sz="2800" i="1" dirty="0" err="1" smtClean="0"/>
              <a:t>ce</a:t>
            </a:r>
            <a:r>
              <a:rPr lang="uk-UA" sz="2800" i="1" dirty="0" err="1" smtClean="0"/>
              <a:t>-бюро</a:t>
            </a:r>
            <a:r>
              <a:rPr lang="uk-UA" sz="2800" i="1" dirty="0" smtClean="0"/>
              <a:t>, служби інформації та послуг</a:t>
            </a:r>
            <a:r>
              <a:rPr lang="uk-UA" sz="2800" dirty="0" smtClean="0"/>
              <a:t>, в яких працюють </a:t>
            </a:r>
            <a:r>
              <a:rPr lang="uk-UA" sz="2800" i="1" dirty="0" smtClean="0"/>
              <a:t>портьє-перекладачі;</a:t>
            </a:r>
          </a:p>
          <a:p>
            <a:r>
              <a:rPr lang="uk-UA" sz="2800" i="1" dirty="0" smtClean="0"/>
              <a:t>service-room</a:t>
            </a:r>
            <a:r>
              <a:rPr lang="uk-UA" sz="2800" dirty="0" smtClean="0"/>
              <a:t> – побутові послуги;</a:t>
            </a:r>
          </a:p>
          <a:p>
            <a:r>
              <a:rPr lang="uk-UA" sz="2800" dirty="0" smtClean="0"/>
              <a:t> </a:t>
            </a:r>
            <a:r>
              <a:rPr lang="uk-UA" sz="2800" i="1" dirty="0" smtClean="0"/>
              <a:t>room-</a:t>
            </a:r>
            <a:r>
              <a:rPr lang="uk-UA" sz="2800" i="1" dirty="0" err="1" smtClean="0"/>
              <a:t>service</a:t>
            </a:r>
            <a:r>
              <a:rPr lang="uk-UA" sz="2800" i="1" dirty="0" smtClean="0"/>
              <a:t> </a:t>
            </a:r>
            <a:r>
              <a:rPr lang="uk-UA" sz="2800" dirty="0" smtClean="0"/>
              <a:t>– доставка їжі в номер;  </a:t>
            </a:r>
          </a:p>
          <a:p>
            <a:r>
              <a:rPr lang="uk-UA" sz="2800" i="1" dirty="0" smtClean="0"/>
              <a:t>бізнес-центр</a:t>
            </a:r>
            <a:r>
              <a:rPr lang="uk-UA" sz="2800" dirty="0" smtClean="0"/>
              <a:t> – послуги ділового характеру (факс, ксерокс, комп’ютери з виходом в Інтернет та електронною поштою, послуги перекладача; стенографістки, прокат автотранспорту і т. ін.), </a:t>
            </a:r>
          </a:p>
          <a:p>
            <a:r>
              <a:rPr lang="uk-UA" sz="2800" i="1" dirty="0" err="1" smtClean="0"/>
              <a:t>спа-центри</a:t>
            </a:r>
            <a:r>
              <a:rPr lang="uk-UA" sz="2800" i="1" dirty="0" smtClean="0"/>
              <a:t>, </a:t>
            </a:r>
            <a:r>
              <a:rPr lang="uk-UA" sz="2800" i="1" dirty="0" err="1" smtClean="0"/>
              <a:t>велнес</a:t>
            </a:r>
            <a:r>
              <a:rPr lang="uk-UA" sz="2800" i="1" dirty="0" smtClean="0"/>
              <a:t> (</a:t>
            </a:r>
            <a:r>
              <a:rPr lang="uk-UA" sz="2800" i="1" dirty="0" err="1" smtClean="0"/>
              <a:t>бьюти</a:t>
            </a:r>
            <a:r>
              <a:rPr lang="uk-UA" sz="2800" i="1" dirty="0" smtClean="0"/>
              <a:t>)</a:t>
            </a:r>
            <a:r>
              <a:rPr lang="uk-UA" sz="2800" dirty="0" smtClean="0"/>
              <a:t> </a:t>
            </a:r>
            <a:r>
              <a:rPr lang="uk-UA" sz="2800" i="1" dirty="0" smtClean="0"/>
              <a:t>центри </a:t>
            </a:r>
            <a:r>
              <a:rPr lang="uk-UA" sz="2800" dirty="0" smtClean="0"/>
              <a:t>– всі види рекреаційних послуг тощо.</a:t>
            </a:r>
            <a:endParaRPr lang="ru-RU" sz="2800" dirty="0" smtClean="0"/>
          </a:p>
          <a:p>
            <a:endParaRPr lang="uk-UA" sz="2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640"/>
            <a:ext cx="9252520" cy="66693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dirty="0" smtClean="0"/>
              <a:t>Група японських туристів зупинилася у </a:t>
            </a:r>
            <a:r>
              <a:rPr lang="uk-UA" dirty="0" err="1" smtClean="0"/>
              <a:t>Palace</a:t>
            </a:r>
            <a:r>
              <a:rPr lang="uk-UA" dirty="0" smtClean="0"/>
              <a:t> </a:t>
            </a:r>
            <a:r>
              <a:rPr lang="uk-UA" dirty="0" err="1" smtClean="0"/>
              <a:t>Hotel</a:t>
            </a:r>
            <a:r>
              <a:rPr lang="uk-UA" dirty="0" smtClean="0"/>
              <a:t> Мадрида. Переглянувши бій биків, вони вирішили організувати подібне видовище у себе вдома. Консьєрж купив для них підходящих биків, найняв тореадорів та організував їх відправку до Токіо.</a:t>
            </a:r>
            <a:endParaRPr lang="ru-RU" dirty="0" smtClean="0"/>
          </a:p>
          <a:p>
            <a:pPr lvl="0"/>
            <a:r>
              <a:rPr lang="uk-UA" dirty="0" smtClean="0"/>
              <a:t>Консьєрж одного з лондонських готелів звернув увагу на гостя, що нервово походжав вестибюлем. Він спитав його, чи не може йому допомогти. Гість відповів, що менше ніж за годину він повинен брати шлюб, а свідка все немає. Консьєрж зголосився замінити свідка, що спізнився.</a:t>
            </a:r>
            <a:endParaRPr lang="ru-RU" dirty="0" smtClean="0"/>
          </a:p>
          <a:p>
            <a:pPr lvl="0"/>
            <a:r>
              <a:rPr lang="uk-UA" dirty="0" smtClean="0"/>
              <a:t>Гостю лондонського готелю </a:t>
            </a:r>
            <a:r>
              <a:rPr lang="uk-UA" dirty="0" err="1" smtClean="0"/>
              <a:t>Sheraton</a:t>
            </a:r>
            <a:r>
              <a:rPr lang="uk-UA" dirty="0" smtClean="0"/>
              <a:t> </a:t>
            </a:r>
            <a:r>
              <a:rPr lang="uk-UA" dirty="0" err="1" smtClean="0"/>
              <a:t>Park</a:t>
            </a:r>
            <a:r>
              <a:rPr lang="uk-UA" dirty="0" smtClean="0"/>
              <a:t> </a:t>
            </a:r>
            <a:r>
              <a:rPr lang="uk-UA" dirty="0" err="1" smtClean="0"/>
              <a:t>Tower</a:t>
            </a:r>
            <a:r>
              <a:rPr lang="uk-UA" dirty="0" smtClean="0"/>
              <a:t> були потрібні запчастини для двигуна його яхти, на якій він збирався наступного ранку вирушати у подорож.  Консьєрж не знайшов потрібних запчастин у Лондоні (двигун був вироблений фірмою </a:t>
            </a:r>
            <a:r>
              <a:rPr lang="uk-UA" dirty="0" err="1" smtClean="0"/>
              <a:t>“Вольво”</a:t>
            </a:r>
            <a:r>
              <a:rPr lang="uk-UA" dirty="0" smtClean="0"/>
              <a:t>) і передзвонив до Швеції на завод-виробник, домовився про купівлю деталей і направив туди літаком посильного, щоби той доставив їх у Лондон того ж вечора.</a:t>
            </a:r>
            <a:endParaRPr lang="ru-RU" dirty="0" smtClean="0"/>
          </a:p>
          <a:p>
            <a:pPr lvl="0"/>
            <a:r>
              <a:rPr lang="uk-UA" dirty="0" smtClean="0"/>
              <a:t>Вбираючись до званого обіду, гість готелю P</a:t>
            </a:r>
            <a:r>
              <a:rPr lang="en-US" dirty="0" err="1" smtClean="0"/>
              <a:t>hoenician</a:t>
            </a:r>
            <a:r>
              <a:rPr lang="uk-UA" dirty="0" smtClean="0"/>
              <a:t> м. </a:t>
            </a:r>
            <a:r>
              <a:rPr lang="uk-UA" dirty="0" err="1" smtClean="0"/>
              <a:t>Скотсдейл</a:t>
            </a:r>
            <a:r>
              <a:rPr lang="uk-UA" dirty="0" smtClean="0"/>
              <a:t> (штат </a:t>
            </a:r>
            <a:r>
              <a:rPr lang="uk-UA" dirty="0" err="1" smtClean="0"/>
              <a:t>Аризона</a:t>
            </a:r>
            <a:r>
              <a:rPr lang="uk-UA" dirty="0" smtClean="0"/>
              <a:t>, США), виявив, що не має відповідних туфель. На щастя, консьєрж мав такий самий розмір взуття і позичив гостю свої туфлі.</a:t>
            </a:r>
            <a:endParaRPr lang="ru-RU" dirty="0" smtClean="0"/>
          </a:p>
          <a:p>
            <a:pPr lvl="0"/>
            <a:r>
              <a:rPr lang="uk-UA" dirty="0" smtClean="0"/>
              <a:t>Чотири вчених слони з чиказького </a:t>
            </a:r>
            <a:r>
              <a:rPr lang="en-US" dirty="0" smtClean="0"/>
              <a:t>Lincoln Park Zoo</a:t>
            </a:r>
            <a:r>
              <a:rPr lang="uk-UA" dirty="0" smtClean="0"/>
              <a:t> прибули до Нью-Йорка, де їх мали фотографувати для реклами, але гість готелю </a:t>
            </a:r>
            <a:r>
              <a:rPr lang="uk-UA" dirty="0" err="1" smtClean="0"/>
              <a:t>Royalton</a:t>
            </a:r>
            <a:r>
              <a:rPr lang="uk-UA" dirty="0" smtClean="0"/>
              <a:t>, який організував транспортування слонів, не попіклувався  про їх розміщення. Улагоджувати справу довелося консьєржу і т. ін.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Послуги основні і додаткові.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Класифікація додаткових послуг.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Служби готельного обслуговування.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Технологія надання додаткових послуг в готелі.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Цільові програми готельного обслуговування.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Шляхи підвищення доходності готелю за рахунок основної та додаткових послуг.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uk-UA" sz="3600" b="1" i="1" dirty="0" smtClean="0"/>
              <a:t>Технологія надання додаткових послуг</a:t>
            </a:r>
            <a:r>
              <a:rPr lang="uk-UA" sz="3600" dirty="0" smtClean="0"/>
              <a:t> у готелі складається з наступних ланок: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uk-UA" smtClean="0"/>
              <a:t>організація реклами послуг та інформації про послуги;</a:t>
            </a:r>
            <a:endParaRPr lang="ru-RU" smtClean="0"/>
          </a:p>
          <a:p>
            <a:pPr lvl="0"/>
            <a:r>
              <a:rPr lang="uk-UA" smtClean="0"/>
              <a:t>організація прийому замовлення, його виконання  або найчастіше контролю за його виконанням, доставка замовленого;</a:t>
            </a:r>
            <a:endParaRPr lang="ru-RU" smtClean="0"/>
          </a:p>
          <a:p>
            <a:pPr lvl="0"/>
            <a:r>
              <a:rPr lang="uk-UA" smtClean="0"/>
              <a:t>організація розрахунків.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Цільові програми обслуговування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Програми лояльності (</a:t>
            </a:r>
            <a:r>
              <a:rPr lang="uk-UA" sz="2400" b="1" dirty="0" err="1" smtClean="0"/>
              <a:t>бонусна</a:t>
            </a:r>
            <a:r>
              <a:rPr lang="uk-UA" sz="2400" b="1" dirty="0" smtClean="0"/>
              <a:t> система для застосування подальших знижок на номери або надання безкоштовних ночівель. У київських готелях </a:t>
            </a:r>
            <a:r>
              <a:rPr lang="uk-UA" sz="2400" b="1" dirty="0" err="1" smtClean="0"/>
              <a:t>“Прем’єр</a:t>
            </a:r>
            <a:r>
              <a:rPr lang="uk-UA" sz="2400" b="1" dirty="0" smtClean="0"/>
              <a:t> </a:t>
            </a:r>
            <a:r>
              <a:rPr lang="uk-UA" sz="2400" b="1" dirty="0" err="1" smtClean="0"/>
              <a:t>Палац”</a:t>
            </a:r>
            <a:r>
              <a:rPr lang="uk-UA" sz="2400" b="1" dirty="0" smtClean="0"/>
              <a:t> та </a:t>
            </a:r>
            <a:r>
              <a:rPr lang="uk-UA" sz="2400" b="1" dirty="0" err="1" smtClean="0"/>
              <a:t>“Опера”</a:t>
            </a:r>
            <a:r>
              <a:rPr lang="uk-UA" sz="2400" b="1" dirty="0" smtClean="0"/>
              <a:t> бонуси нараховуються на кількість ночівель у готелі, у мережі готелів </a:t>
            </a:r>
            <a:r>
              <a:rPr lang="uk-UA" sz="2400" b="1" dirty="0" err="1" smtClean="0"/>
              <a:t>“Маріотт”</a:t>
            </a:r>
            <a:r>
              <a:rPr lang="uk-UA" sz="2400" b="1" dirty="0" smtClean="0"/>
              <a:t> – на кожний витрачений у готелі долар) .</a:t>
            </a:r>
          </a:p>
          <a:p>
            <a:r>
              <a:rPr lang="uk-UA" sz="2400" b="1" dirty="0" smtClean="0"/>
              <a:t>Внутрішній кредит (так, у готелях рекреаційного типу пропонуються пакети послуг спортивно-оздоровчого характеру, що включають певну кількість відвідань сауни, басейну та фітнес-центру тощо).</a:t>
            </a:r>
          </a:p>
          <a:p>
            <a:r>
              <a:rPr lang="uk-UA" sz="2400" b="1" dirty="0" smtClean="0"/>
              <a:t>Програми, орієнтовані на певний сегмент споживачів.</a:t>
            </a:r>
          </a:p>
          <a:p>
            <a:r>
              <a:rPr lang="uk-UA" sz="2400" b="1" dirty="0" smtClean="0"/>
              <a:t>Клубні програми.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3399"/>
                </a:solidFill>
              </a:rPr>
              <a:t>Пакет послуг </a:t>
            </a:r>
            <a:r>
              <a:rPr lang="uk-UA" b="1" dirty="0" err="1" smtClean="0">
                <a:solidFill>
                  <a:srgbClr val="FF3399"/>
                </a:solidFill>
              </a:rPr>
              <a:t>“Романтичний</a:t>
            </a:r>
            <a:r>
              <a:rPr lang="uk-UA" b="1" dirty="0" smtClean="0">
                <a:solidFill>
                  <a:srgbClr val="FF3399"/>
                </a:solidFill>
              </a:rPr>
              <a:t> </a:t>
            </a:r>
            <a:r>
              <a:rPr lang="uk-UA" b="1" dirty="0" err="1" smtClean="0">
                <a:solidFill>
                  <a:srgbClr val="FF3399"/>
                </a:solidFill>
              </a:rPr>
              <a:t>уікенд”</a:t>
            </a:r>
            <a:r>
              <a:rPr lang="uk-UA" b="1" dirty="0" smtClean="0">
                <a:solidFill>
                  <a:srgbClr val="FF3399"/>
                </a:solidFill>
              </a:rPr>
              <a:t> (для молодят):</a:t>
            </a:r>
            <a:endParaRPr lang="ru-RU" b="1" dirty="0">
              <a:solidFill>
                <a:srgbClr val="FF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93175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3600" b="1" i="1" dirty="0" smtClean="0"/>
              <a:t>Крім ночівлі, включає ранковий сніданок у номер, відвідання </a:t>
            </a:r>
            <a:r>
              <a:rPr lang="uk-UA" sz="3600" b="1" i="1" dirty="0" err="1" smtClean="0"/>
              <a:t>спа-центру</a:t>
            </a:r>
            <a:r>
              <a:rPr lang="uk-UA" sz="3600" b="1" i="1" dirty="0" smtClean="0"/>
              <a:t>, романтичну вечерю в ресторані при свічках. </a:t>
            </a:r>
          </a:p>
          <a:p>
            <a:pPr>
              <a:buNone/>
            </a:pPr>
            <a:r>
              <a:rPr lang="uk-UA" sz="3600" b="1" i="1" dirty="0" smtClean="0"/>
              <a:t>    Схожі пакети послуг можуть включати також лімузин на зустріч-проводи, екскурсію, квіти та шампанське у номер.</a:t>
            </a:r>
            <a:endParaRPr lang="ru-RU" sz="3600" b="1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При </a:t>
            </a:r>
            <a:r>
              <a:rPr lang="uk-UA" sz="2000" b="1" i="1" dirty="0" smtClean="0">
                <a:solidFill>
                  <a:srgbClr val="FF0000"/>
                </a:solidFill>
              </a:rPr>
              <a:t>клубному обслуговуванні </a:t>
            </a:r>
            <a:r>
              <a:rPr lang="uk-UA" sz="2000" b="1" dirty="0" smtClean="0"/>
              <a:t>програми послуг оформлюються спеціальними клубними картками та, як правило, мають кілька рівнів, відповідно до підвищення яких збільшується й обсяг пільгових послуг. Основою для підвищення рівня клубної картки може бути кількість проведених у готелі ночей або витрачених на оплату його послуг грошей.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484784"/>
            <a:ext cx="9324528" cy="53732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100" b="1" i="1" dirty="0" smtClean="0">
                <a:solidFill>
                  <a:srgbClr val="FF0000"/>
                </a:solidFill>
              </a:rPr>
              <a:t>     Програми клубного обслуговування в готелях </a:t>
            </a:r>
            <a:r>
              <a:rPr lang="uk-UA" sz="2100" b="1" i="1" dirty="0" smtClean="0"/>
              <a:t>– це найчастіше  клуби для ділових людей (бізнес-клієнти) або клуби постійних гостей, які існують при великих готелях високого класу або при готельних ланцюгах – </a:t>
            </a:r>
            <a:r>
              <a:rPr lang="uk-UA" sz="2100" b="1" i="1" dirty="0" err="1" smtClean="0"/>
              <a:t>“Клуб</a:t>
            </a:r>
            <a:r>
              <a:rPr lang="uk-UA" sz="2100" b="1" i="1" dirty="0" smtClean="0"/>
              <a:t> шести </a:t>
            </a:r>
            <a:r>
              <a:rPr lang="uk-UA" sz="2100" b="1" i="1" dirty="0" err="1" smtClean="0"/>
              <a:t>континентів”</a:t>
            </a:r>
            <a:r>
              <a:rPr lang="uk-UA" sz="2100" b="1" i="1" dirty="0" smtClean="0"/>
              <a:t> (мережа </a:t>
            </a:r>
            <a:r>
              <a:rPr lang="uk-UA" sz="2100" b="1" i="1" dirty="0" err="1" smtClean="0"/>
              <a:t>“Інтерконтиненталь”</a:t>
            </a:r>
            <a:r>
              <a:rPr lang="uk-UA" sz="2100" b="1" i="1" dirty="0" smtClean="0"/>
              <a:t>), “</a:t>
            </a:r>
            <a:r>
              <a:rPr lang="en-US" sz="2100" b="1" i="1" dirty="0" smtClean="0"/>
              <a:t>Hilton Club</a:t>
            </a:r>
            <a:r>
              <a:rPr lang="uk-UA" sz="2100" b="1" i="1" dirty="0" smtClean="0"/>
              <a:t>”, програма постійного гостя мережі готелів </a:t>
            </a:r>
            <a:r>
              <a:rPr lang="uk-UA" sz="2100" b="1" i="1" dirty="0" err="1" smtClean="0"/>
              <a:t>“Premier</a:t>
            </a:r>
            <a:r>
              <a:rPr lang="uk-UA" sz="2100" b="1" i="1" dirty="0" smtClean="0"/>
              <a:t> </a:t>
            </a:r>
            <a:r>
              <a:rPr lang="uk-UA" sz="2100" b="1" i="1" dirty="0" err="1" smtClean="0"/>
              <a:t>Hotels</a:t>
            </a:r>
            <a:r>
              <a:rPr lang="uk-UA" sz="2100" b="1" i="1" dirty="0" smtClean="0"/>
              <a:t> </a:t>
            </a:r>
            <a:r>
              <a:rPr lang="en-US" sz="2100" b="1" i="1" dirty="0" smtClean="0"/>
              <a:t>International</a:t>
            </a:r>
            <a:r>
              <a:rPr lang="uk-UA" sz="2100" b="1" i="1" dirty="0" smtClean="0"/>
              <a:t>” та ін. У “</a:t>
            </a:r>
            <a:r>
              <a:rPr lang="en-US" sz="2100" b="1" i="1" dirty="0" smtClean="0"/>
              <a:t>Hilton Club</a:t>
            </a:r>
            <a:r>
              <a:rPr lang="uk-UA" sz="2100" b="1" i="1" dirty="0" smtClean="0"/>
              <a:t>” гостям надається безкоштовний трансфер, користування  фітнес-центром. У готелі </a:t>
            </a:r>
            <a:r>
              <a:rPr lang="uk-UA" sz="2100" b="1" i="1" dirty="0" err="1" smtClean="0"/>
              <a:t>“Одеса”</a:t>
            </a:r>
            <a:r>
              <a:rPr lang="uk-UA" sz="2100" b="1" i="1" dirty="0" smtClean="0"/>
              <a:t> м. Одеса постійним гостям пропонується програма </a:t>
            </a:r>
            <a:r>
              <a:rPr lang="uk-UA" sz="2100" b="1" i="1" dirty="0" err="1" smtClean="0"/>
              <a:t>“Privatе</a:t>
            </a:r>
            <a:r>
              <a:rPr lang="uk-UA" sz="2100" b="1" i="1" dirty="0" smtClean="0"/>
              <a:t> </a:t>
            </a:r>
            <a:r>
              <a:rPr lang="uk-UA" sz="2100" b="1" i="1" dirty="0" err="1" smtClean="0"/>
              <a:t>Conciergе”</a:t>
            </a:r>
            <a:r>
              <a:rPr lang="uk-UA" sz="2100" b="1" i="1" dirty="0" smtClean="0"/>
              <a:t>, згідно якої такий гість може отримати не тільки певні пільги при поселенні (персональний </a:t>
            </a:r>
            <a:r>
              <a:rPr lang="uk-UA" sz="2100" b="1" i="1" dirty="0" err="1" smtClean="0"/>
              <a:t>“чек-ін”</a:t>
            </a:r>
            <a:r>
              <a:rPr lang="uk-UA" sz="2100" b="1" i="1" dirty="0" smtClean="0"/>
              <a:t> і ранній </a:t>
            </a:r>
            <a:r>
              <a:rPr lang="uk-UA" sz="2100" b="1" i="1" dirty="0" err="1" smtClean="0"/>
              <a:t>“чек-аут”</a:t>
            </a:r>
            <a:r>
              <a:rPr lang="uk-UA" sz="2100" b="1" i="1" dirty="0" smtClean="0"/>
              <a:t> – відповідно розміщення і виїзд, </a:t>
            </a:r>
            <a:r>
              <a:rPr lang="uk-UA" sz="2100" b="1" i="1" dirty="0" err="1" smtClean="0"/>
              <a:t>upgr</a:t>
            </a:r>
            <a:r>
              <a:rPr lang="en-US" sz="2100" b="1" i="1" dirty="0" smtClean="0"/>
              <a:t>a</a:t>
            </a:r>
            <a:r>
              <a:rPr lang="uk-UA" sz="2100" b="1" i="1" dirty="0" smtClean="0"/>
              <a:t>d</a:t>
            </a:r>
            <a:r>
              <a:rPr lang="en-US" sz="2100" b="1" i="1" dirty="0" smtClean="0"/>
              <a:t>e</a:t>
            </a:r>
            <a:r>
              <a:rPr lang="uk-UA" sz="2100" b="1" i="1" dirty="0" smtClean="0"/>
              <a:t> – розміщення в номері класом вище замовленого, безплатне додаткове місце), але й велику кількість додаткових послуг – газети в номер щоранку за вибором, один фільм у ніч безкоштовно, цілодобові послуги консьєржа, 15% знижки при замовленні напоїв та обслуговуванні в торговельних точках у готелі і навіть додаткову безплатну клубну картку для дружини.</a:t>
            </a:r>
            <a:endParaRPr lang="ru-RU" sz="2100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400" b="1" i="1" dirty="0" smtClean="0"/>
              <a:t>Наприклад, готель </a:t>
            </a:r>
            <a:r>
              <a:rPr lang="uk-UA" sz="2400" b="1" i="1" dirty="0" err="1" smtClean="0"/>
              <a:t>“Опера”</a:t>
            </a:r>
            <a:r>
              <a:rPr lang="uk-UA" sz="2400" b="1" i="1" dirty="0" smtClean="0"/>
              <a:t>, м. Київ пропонує гостям наступні види програмних пакетів: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8772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uk-UA" sz="1600" b="1" dirty="0" smtClean="0">
                <a:solidFill>
                  <a:srgbClr val="FF0000"/>
                </a:solidFill>
              </a:rPr>
              <a:t>Пакет вихідного дня </a:t>
            </a:r>
            <a:r>
              <a:rPr lang="uk-UA" sz="1600" b="1" dirty="0" err="1" smtClean="0">
                <a:solidFill>
                  <a:srgbClr val="FF0000"/>
                </a:solidFill>
              </a:rPr>
              <a:t>“Люкс”</a:t>
            </a:r>
            <a:r>
              <a:rPr lang="uk-UA" sz="1600" b="1" dirty="0" smtClean="0">
                <a:solidFill>
                  <a:srgbClr val="FF0000"/>
                </a:solidFill>
              </a:rPr>
              <a:t>, який включає: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проживання в номері категорії </a:t>
            </a:r>
            <a:r>
              <a:rPr lang="uk-UA" sz="1600" b="1" dirty="0" err="1" smtClean="0"/>
              <a:t>“Люкс”</a:t>
            </a:r>
            <a:r>
              <a:rPr lang="uk-UA" sz="1600" b="1" dirty="0" smtClean="0"/>
              <a:t>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трансфер </a:t>
            </a:r>
            <a:r>
              <a:rPr lang="uk-UA" sz="1600" b="1" dirty="0" err="1" smtClean="0"/>
              <a:t>“аеропорт</a:t>
            </a:r>
            <a:r>
              <a:rPr lang="uk-UA" sz="1600" b="1" dirty="0" smtClean="0"/>
              <a:t> – готель – </a:t>
            </a:r>
            <a:r>
              <a:rPr lang="uk-UA" sz="1600" b="1" dirty="0" err="1" smtClean="0"/>
              <a:t>аеропорт”</a:t>
            </a:r>
            <a:r>
              <a:rPr lang="uk-UA" sz="1600" b="1" dirty="0" smtClean="0"/>
              <a:t>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свіжі фрукти та шампанське в номер по приїзду;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сніданок у ресторані </a:t>
            </a:r>
            <a:r>
              <a:rPr lang="uk-UA" sz="1600" b="1" dirty="0" err="1" smtClean="0"/>
              <a:t>“La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Scala”</a:t>
            </a:r>
            <a:r>
              <a:rPr lang="uk-UA" sz="1600" b="1" dirty="0" smtClean="0"/>
              <a:t> або в номері;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можливість раннього заїзду та пізнього виїзду;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відвідування Spa-центру </a:t>
            </a:r>
            <a:r>
              <a:rPr lang="uk-UA" sz="1600" b="1" dirty="0" err="1" smtClean="0"/>
              <a:t>Diva</a:t>
            </a:r>
            <a:r>
              <a:rPr lang="uk-UA" sz="1600" b="1" dirty="0" smtClean="0"/>
              <a:t> (тренажерний зал, </a:t>
            </a:r>
            <a:r>
              <a:rPr lang="uk-UA" sz="1600" b="1" dirty="0" err="1" smtClean="0"/>
              <a:t>аквазона</a:t>
            </a:r>
            <a:r>
              <a:rPr lang="uk-UA" sz="1600" b="1" dirty="0" smtClean="0"/>
              <a:t> та сауна).</a:t>
            </a:r>
            <a:endParaRPr lang="ru-RU" sz="1600" b="1" dirty="0" smtClean="0"/>
          </a:p>
          <a:p>
            <a:pPr>
              <a:buNone/>
            </a:pPr>
            <a:r>
              <a:rPr lang="uk-UA" sz="1600" b="1" dirty="0" smtClean="0">
                <a:solidFill>
                  <a:srgbClr val="FF0000"/>
                </a:solidFill>
              </a:rPr>
              <a:t>Пакет вихідного дня </a:t>
            </a:r>
            <a:r>
              <a:rPr lang="uk-UA" sz="1600" b="1" dirty="0" err="1" smtClean="0">
                <a:solidFill>
                  <a:srgbClr val="FF0000"/>
                </a:solidFill>
              </a:rPr>
              <a:t>“Бізнес”</a:t>
            </a:r>
            <a:r>
              <a:rPr lang="uk-UA" sz="1600" b="1" dirty="0" smtClean="0">
                <a:solidFill>
                  <a:srgbClr val="FF0000"/>
                </a:solidFill>
              </a:rPr>
              <a:t>, до складу якого входять: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проживання в номері категорії </a:t>
            </a:r>
            <a:r>
              <a:rPr lang="uk-UA" sz="1600" b="1" dirty="0" err="1" smtClean="0"/>
              <a:t>“King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Superior”</a:t>
            </a:r>
            <a:r>
              <a:rPr lang="uk-UA" sz="1600" b="1" dirty="0" smtClean="0"/>
              <a:t>;    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свіжі фрукти в номер по приїзду;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сніданок у ресторані </a:t>
            </a:r>
            <a:r>
              <a:rPr lang="uk-UA" sz="1600" b="1" dirty="0" err="1" smtClean="0"/>
              <a:t>“La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Skala”</a:t>
            </a:r>
            <a:r>
              <a:rPr lang="uk-UA" sz="1600" b="1" dirty="0" smtClean="0"/>
              <a:t> або в номері;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можливість раннього заїзду та пізнього виїзду;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відвідування Spa-центру </a:t>
            </a:r>
            <a:r>
              <a:rPr lang="uk-UA" sz="1600" b="1" dirty="0" err="1" smtClean="0"/>
              <a:t>Diva</a:t>
            </a:r>
            <a:r>
              <a:rPr lang="uk-UA" sz="1600" b="1" dirty="0" smtClean="0"/>
              <a:t> (тренажерний зал, </a:t>
            </a:r>
            <a:r>
              <a:rPr lang="uk-UA" sz="1600" b="1" dirty="0" err="1" smtClean="0"/>
              <a:t>аквазона</a:t>
            </a:r>
            <a:r>
              <a:rPr lang="uk-UA" sz="1600" b="1" dirty="0" smtClean="0"/>
              <a:t> та  сауна).</a:t>
            </a:r>
            <a:endParaRPr lang="ru-RU" sz="1600" b="1" dirty="0" smtClean="0"/>
          </a:p>
          <a:p>
            <a:pPr>
              <a:buNone/>
            </a:pPr>
            <a:r>
              <a:rPr lang="uk-UA" sz="1600" b="1" dirty="0" smtClean="0">
                <a:solidFill>
                  <a:srgbClr val="FF0000"/>
                </a:solidFill>
              </a:rPr>
              <a:t>Пакет вихідного дня </a:t>
            </a:r>
            <a:r>
              <a:rPr lang="uk-UA" sz="1600" b="1" dirty="0" err="1" smtClean="0">
                <a:solidFill>
                  <a:srgbClr val="FF0000"/>
                </a:solidFill>
              </a:rPr>
              <a:t>“Оптимальний”</a:t>
            </a:r>
            <a:r>
              <a:rPr lang="uk-UA" sz="1600" b="1" dirty="0" smtClean="0">
                <a:solidFill>
                  <a:srgbClr val="FF0000"/>
                </a:solidFill>
              </a:rPr>
              <a:t>, який включає: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проживання в номері категорії "</a:t>
            </a:r>
            <a:r>
              <a:rPr lang="uk-UA" sz="1600" b="1" dirty="0" err="1" smtClean="0"/>
              <a:t>King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Standard”</a:t>
            </a:r>
            <a:r>
              <a:rPr lang="uk-UA" sz="1600" b="1" dirty="0" smtClean="0"/>
              <a:t>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свіжі фрукти в номер по приїзду;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сніданок у ресторані </a:t>
            </a:r>
            <a:r>
              <a:rPr lang="uk-UA" sz="1600" b="1" dirty="0" err="1" smtClean="0"/>
              <a:t>“La</a:t>
            </a:r>
            <a:r>
              <a:rPr lang="uk-UA" sz="1600" b="1" dirty="0" smtClean="0"/>
              <a:t> </a:t>
            </a:r>
            <a:r>
              <a:rPr lang="uk-UA" sz="1600" b="1" dirty="0" err="1" smtClean="0"/>
              <a:t>Skala”</a:t>
            </a:r>
            <a:r>
              <a:rPr lang="uk-UA" sz="1600" b="1" dirty="0" smtClean="0"/>
              <a:t>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можливість раннього заїзду та пізнього виїзду;</a:t>
            </a:r>
            <a:endParaRPr lang="ru-RU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uk-UA" sz="1600" b="1" dirty="0" smtClean="0"/>
              <a:t>відвідування Spa-центру </a:t>
            </a:r>
            <a:r>
              <a:rPr lang="uk-UA" sz="1600" b="1" dirty="0" err="1" smtClean="0"/>
              <a:t>Diva</a:t>
            </a:r>
            <a:r>
              <a:rPr lang="uk-UA" sz="1600" b="1" dirty="0" smtClean="0"/>
              <a:t> (тренажерний зал, </a:t>
            </a:r>
            <a:r>
              <a:rPr lang="uk-UA" sz="1600" b="1" dirty="0" err="1" smtClean="0"/>
              <a:t>аквазона</a:t>
            </a:r>
            <a:r>
              <a:rPr lang="uk-UA" sz="1600" b="1" dirty="0" smtClean="0"/>
              <a:t> та  сауна).</a:t>
            </a:r>
            <a:endParaRPr lang="ru-RU" sz="1600" b="1" dirty="0" smtClean="0"/>
          </a:p>
          <a:p>
            <a:pPr>
              <a:buNone/>
            </a:pPr>
            <a:endParaRPr lang="ru-RU" sz="16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Шляхи підвищення доходності основної послуги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 smtClean="0"/>
              <a:t>Підвищення цін на номери.</a:t>
            </a:r>
          </a:p>
          <a:p>
            <a:r>
              <a:rPr lang="uk-UA" b="1" i="1" dirty="0" smtClean="0"/>
              <a:t>Гнучка політика цін.</a:t>
            </a:r>
          </a:p>
          <a:p>
            <a:r>
              <a:rPr lang="uk-UA" b="1" i="1" dirty="0" smtClean="0"/>
              <a:t>Гарантоване бронювання та штрафні санкції при не заїзді.</a:t>
            </a:r>
          </a:p>
          <a:p>
            <a:r>
              <a:rPr lang="uk-UA" b="1" i="1" dirty="0" err="1" smtClean="0"/>
              <a:t>Овербукін</a:t>
            </a:r>
            <a:r>
              <a:rPr lang="uk-UA" b="1" i="1" dirty="0" smtClean="0"/>
              <a:t>.</a:t>
            </a:r>
          </a:p>
          <a:p>
            <a:r>
              <a:rPr lang="uk-UA" b="1" i="1" dirty="0" smtClean="0"/>
              <a:t>Підвищення комфорту для проживаючого.</a:t>
            </a:r>
          </a:p>
          <a:p>
            <a:r>
              <a:rPr lang="uk-UA" b="1" i="1" dirty="0" smtClean="0"/>
              <a:t>Пошуки корпоративних клієнтів.</a:t>
            </a:r>
          </a:p>
          <a:p>
            <a:r>
              <a:rPr lang="uk-UA" b="1" i="1" dirty="0" smtClean="0"/>
              <a:t>Вихід на нові сегменти.</a:t>
            </a:r>
          </a:p>
          <a:p>
            <a:r>
              <a:rPr lang="uk-UA" b="1" i="1" dirty="0" smtClean="0"/>
              <a:t>Створення банку постійних клієнтів.</a:t>
            </a:r>
            <a:endParaRPr lang="ru-RU" b="1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1188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i="1" dirty="0" smtClean="0"/>
              <a:t>В наш час, у </a:t>
            </a:r>
            <a:r>
              <a:rPr lang="uk-UA" sz="2200" b="1" i="1" dirty="0" smtClean="0"/>
              <a:t>зв'язку з високою конкуренцією та сучасними економічними тенденціями</a:t>
            </a:r>
            <a:r>
              <a:rPr lang="ru-RU" sz="2200" b="1" i="1" dirty="0" smtClean="0"/>
              <a:t>, </a:t>
            </a:r>
            <a:r>
              <a:rPr lang="uk-UA" sz="2200" b="1" i="1" dirty="0" smtClean="0"/>
              <a:t>формування та зміна ціни на проживання повинні бути дуже мобільними і швидкими. Це залежить від багатьох чинників: будні чи вихідні, високий чи низький сезон, тимчасовий наплив гостей до міста у зв'язку з різними заходами і подіями (святами, виставками, матчами).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46449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Щоби працювати ефективно та прибутково у таких умовах, готелі завищують ціни на 10, 20 і навіть 50% від початкової вартості.</a:t>
            </a:r>
          </a:p>
          <a:p>
            <a:r>
              <a:rPr lang="uk-UA" b="1" dirty="0" smtClean="0"/>
              <a:t>Початкова вартість – це чиста ціна </a:t>
            </a:r>
            <a:r>
              <a:rPr lang="uk-UA" b="1" dirty="0" smtClean="0">
                <a:solidFill>
                  <a:srgbClr val="FF0000"/>
                </a:solidFill>
              </a:rPr>
              <a:t>Net rate</a:t>
            </a:r>
            <a:r>
              <a:rPr lang="uk-UA" b="1" dirty="0" smtClean="0"/>
              <a:t>. Вище йдуть ціни, які готель виставляє, щоби мати можливості знижок</a:t>
            </a:r>
            <a:r>
              <a:rPr lang="ru-RU" b="1" dirty="0" smtClean="0"/>
              <a:t>.</a:t>
            </a:r>
          </a:p>
          <a:p>
            <a:r>
              <a:rPr lang="uk-UA" b="1" dirty="0" smtClean="0"/>
              <a:t>Ціни формуються гнучко і швидко по типу «Заповнення місць у літаку»: вартість квитків, придбаних за 3 місяці, може суттєво відрізнятись від придбаних в останній  час. Все що є в обмеженій кількості і користується попитом (наприклад,  </a:t>
            </a:r>
            <a:r>
              <a:rPr lang="uk-UA" b="1" dirty="0" err="1" smtClean="0"/>
              <a:t>люкси</a:t>
            </a:r>
            <a:r>
              <a:rPr lang="uk-UA" b="1" dirty="0" smtClean="0"/>
              <a:t>, </a:t>
            </a:r>
            <a:r>
              <a:rPr lang="uk-UA" b="1" dirty="0" err="1" smtClean="0"/>
              <a:t>напівлюкси</a:t>
            </a:r>
            <a:r>
              <a:rPr lang="uk-UA" b="1" dirty="0" smtClean="0"/>
              <a:t>) може мати гнучку ціну від місяця до останнього часу, тобто дорожчати в міру продажів.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64807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uk-UA" sz="3200" b="1" dirty="0" smtClean="0"/>
              <a:t>Варіанти цін</a:t>
            </a:r>
            <a:br>
              <a:rPr lang="uk-UA" sz="3200" b="1" dirty="0" smtClean="0"/>
            </a:br>
            <a:endParaRPr lang="uk-UA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Rack rate </a:t>
            </a:r>
            <a:r>
              <a:rPr lang="en-US" dirty="0" smtClean="0"/>
              <a:t>–</a:t>
            </a:r>
            <a:r>
              <a:rPr lang="uk-UA" dirty="0" smtClean="0"/>
              <a:t>ціна стійки;</a:t>
            </a:r>
            <a:r>
              <a:rPr lang="en-US" b="1" dirty="0" smtClean="0"/>
              <a:t> </a:t>
            </a:r>
            <a:endParaRPr lang="ru-RU" b="1" dirty="0" smtClean="0"/>
          </a:p>
          <a:p>
            <a:pPr lvl="0"/>
            <a:r>
              <a:rPr lang="en-US" b="1" dirty="0" smtClean="0"/>
              <a:t>Commissionable rate</a:t>
            </a:r>
            <a:r>
              <a:rPr lang="uk-UA" b="1" dirty="0" smtClean="0"/>
              <a:t> </a:t>
            </a:r>
            <a:r>
              <a:rPr lang="en-US" dirty="0" smtClean="0"/>
              <a:t>– </a:t>
            </a:r>
            <a:r>
              <a:rPr lang="uk-UA" dirty="0" smtClean="0"/>
              <a:t>агентські ціни з узгодженою комісією;</a:t>
            </a:r>
          </a:p>
          <a:p>
            <a:pPr lvl="0"/>
            <a:r>
              <a:rPr lang="en-US" b="1" dirty="0" smtClean="0"/>
              <a:t>Net rate</a:t>
            </a:r>
            <a:r>
              <a:rPr lang="en-US" dirty="0" smtClean="0"/>
              <a:t> </a:t>
            </a:r>
            <a:r>
              <a:rPr lang="ru-RU" dirty="0" smtClean="0"/>
              <a:t>– чиста ціна без </a:t>
            </a:r>
            <a:r>
              <a:rPr lang="uk-UA" dirty="0" smtClean="0"/>
              <a:t>комісії;</a:t>
            </a:r>
          </a:p>
          <a:p>
            <a:pPr lvl="0"/>
            <a:r>
              <a:rPr lang="en-US" b="1" dirty="0" smtClean="0"/>
              <a:t>Discount Best Available Rate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uk-UA" dirty="0" smtClean="0"/>
              <a:t>фіксована знижка від офіційно заявленої ціни.</a:t>
            </a:r>
          </a:p>
          <a:p>
            <a:pPr lvl="0"/>
            <a:r>
              <a:rPr lang="uk-UA" b="1" dirty="0" smtClean="0"/>
              <a:t>Групова ціна</a:t>
            </a:r>
            <a:r>
              <a:rPr lang="uk-UA" dirty="0" smtClean="0"/>
              <a:t> – спеціальна ціна на 10 і більше номерів. Передбачає штрафні санкції при не заїзді або зменшенні кількості заброньованих місць.</a:t>
            </a:r>
          </a:p>
          <a:p>
            <a:pPr lvl="0"/>
            <a:r>
              <a:rPr lang="uk-UA" b="1" dirty="0" smtClean="0"/>
              <a:t>Промо-цена</a:t>
            </a:r>
            <a:r>
              <a:rPr lang="uk-UA" dirty="0" smtClean="0"/>
              <a:t> - ціна на низький сезон (на приклад, літо, вихідні);</a:t>
            </a:r>
          </a:p>
          <a:p>
            <a:pPr lvl="0"/>
            <a:r>
              <a:rPr lang="en-US" b="1" dirty="0" smtClean="0"/>
              <a:t>Advanced purchase rate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uk-UA" dirty="0" smtClean="0"/>
              <a:t>дисконтована вартість номера с повною передоплатою  або жорсткими штрафними санкціями;</a:t>
            </a:r>
          </a:p>
          <a:p>
            <a:pPr lvl="0"/>
            <a:r>
              <a:rPr lang="en-US" b="1" dirty="0" smtClean="0"/>
              <a:t>Extended stay</a:t>
            </a:r>
            <a:r>
              <a:rPr lang="en-US" dirty="0" smtClean="0"/>
              <a:t> </a:t>
            </a:r>
            <a:r>
              <a:rPr lang="ru-RU" dirty="0" smtClean="0"/>
              <a:t>- тариф на </a:t>
            </a:r>
            <a:r>
              <a:rPr lang="uk-UA" dirty="0" smtClean="0"/>
              <a:t>довготривале проживання гостя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147248" cy="263691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700" b="1" i="1" dirty="0" smtClean="0">
                <a:solidFill>
                  <a:srgbClr val="7030A0"/>
                </a:solidFill>
              </a:rPr>
              <a:t>Приклад</a:t>
            </a:r>
            <a:r>
              <a:rPr lang="ru-RU" sz="2700" i="1" dirty="0" smtClean="0"/>
              <a:t>: Для </a:t>
            </a:r>
            <a:r>
              <a:rPr lang="ru-RU" sz="2700" i="1" dirty="0" err="1" smtClean="0"/>
              <a:t>індивідуального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проживання</a:t>
            </a:r>
            <a:r>
              <a:rPr lang="ru-RU" sz="2700" i="1" dirty="0" smtClean="0"/>
              <a:t> (до 10 </a:t>
            </a:r>
            <a:r>
              <a:rPr lang="ru-RU" sz="2700" i="1" dirty="0" err="1" smtClean="0"/>
              <a:t>осіб</a:t>
            </a:r>
            <a:r>
              <a:rPr lang="ru-RU" sz="2700" i="1" dirty="0" smtClean="0"/>
              <a:t>):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При </a:t>
            </a:r>
            <a:r>
              <a:rPr lang="ru-RU" sz="2700" b="1" dirty="0" err="1" smtClean="0"/>
              <a:t>відмові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або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зміні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дати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бронювання</a:t>
            </a:r>
            <a:r>
              <a:rPr lang="ru-RU" sz="2700" b="1" dirty="0" smtClean="0"/>
              <a:t>: 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err="1" smtClean="0"/>
              <a:t>Замовник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виплачує</a:t>
            </a:r>
            <a:r>
              <a:rPr lang="ru-RU" sz="2700" b="1" dirty="0" smtClean="0"/>
              <a:t> неустойку в </a:t>
            </a:r>
            <a:r>
              <a:rPr lang="ru-RU" sz="2700" b="1" dirty="0" err="1" smtClean="0"/>
              <a:t>розмірі</a:t>
            </a:r>
            <a:r>
              <a:rPr lang="ru-RU" sz="2700" b="1" dirty="0" smtClean="0"/>
              <a:t>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  </a:t>
            </a:r>
            <a:r>
              <a:rPr lang="ru-RU" sz="2700" dirty="0" err="1" smtClean="0"/>
              <a:t>термін</a:t>
            </a:r>
            <a:r>
              <a:rPr lang="ru-RU" sz="2700" dirty="0" smtClean="0"/>
              <a:t>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14 до 4 </a:t>
            </a:r>
            <a:r>
              <a:rPr lang="ru-RU" sz="2700" dirty="0" err="1" smtClean="0"/>
              <a:t>днів</a:t>
            </a:r>
            <a:r>
              <a:rPr lang="ru-RU" sz="2700" dirty="0" smtClean="0"/>
              <a:t> до початку </a:t>
            </a:r>
            <a:r>
              <a:rPr lang="ru-RU" sz="2700" dirty="0" err="1" smtClean="0"/>
              <a:t>надання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послуги</a:t>
            </a:r>
            <a:r>
              <a:rPr lang="ru-RU" sz="2700" dirty="0" smtClean="0"/>
              <a:t> - 20 %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</a:t>
            </a:r>
            <a:r>
              <a:rPr lang="ru-RU" sz="2700" dirty="0" err="1" smtClean="0"/>
              <a:t>вартості</a:t>
            </a:r>
            <a:r>
              <a:rPr lang="ru-RU" sz="2700" dirty="0" smtClean="0"/>
              <a:t> </a:t>
            </a:r>
            <a:r>
              <a:rPr lang="ru-RU" sz="2700" dirty="0" err="1" smtClean="0"/>
              <a:t>першої</a:t>
            </a:r>
            <a:r>
              <a:rPr lang="ru-RU" sz="2700" dirty="0" smtClean="0"/>
              <a:t> </a:t>
            </a:r>
            <a:r>
              <a:rPr lang="ru-RU" sz="2700" dirty="0" err="1" smtClean="0"/>
              <a:t>доби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>В  </a:t>
            </a:r>
            <a:r>
              <a:rPr lang="ru-RU" sz="2700" dirty="0" err="1" smtClean="0"/>
              <a:t>термін</a:t>
            </a:r>
            <a:r>
              <a:rPr lang="ru-RU" sz="2700" dirty="0" smtClean="0"/>
              <a:t>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3 </a:t>
            </a:r>
            <a:r>
              <a:rPr lang="ru-RU" sz="2700" dirty="0" err="1" smtClean="0"/>
              <a:t>днів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менше</a:t>
            </a:r>
            <a:r>
              <a:rPr lang="ru-RU" sz="2700" dirty="0" smtClean="0"/>
              <a:t> - 100 %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</a:t>
            </a:r>
            <a:r>
              <a:rPr lang="ru-RU" sz="2700" dirty="0" err="1" smtClean="0"/>
              <a:t>вартості</a:t>
            </a:r>
            <a:r>
              <a:rPr lang="ru-RU" sz="2700" dirty="0" smtClean="0"/>
              <a:t> </a:t>
            </a:r>
            <a:r>
              <a:rPr lang="ru-RU" sz="2700" dirty="0" err="1" smtClean="0"/>
              <a:t>першої</a:t>
            </a:r>
            <a:r>
              <a:rPr lang="ru-RU" sz="2700" dirty="0" smtClean="0"/>
              <a:t> </a:t>
            </a:r>
            <a:r>
              <a:rPr lang="ru-RU" sz="2700" dirty="0" err="1" smtClean="0"/>
              <a:t>доби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> </a:t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221088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Для </a:t>
            </a:r>
            <a:r>
              <a:rPr lang="ru-RU" i="1" dirty="0" err="1" smtClean="0"/>
              <a:t>групи</a:t>
            </a:r>
            <a:r>
              <a:rPr lang="ru-RU" i="1" dirty="0" smtClean="0"/>
              <a:t> гостей (не </a:t>
            </a:r>
            <a:r>
              <a:rPr lang="ru-RU" i="1" dirty="0" err="1" smtClean="0"/>
              <a:t>менше</a:t>
            </a:r>
            <a:r>
              <a:rPr lang="ru-RU" i="1" dirty="0" smtClean="0"/>
              <a:t> 10 </a:t>
            </a:r>
            <a:r>
              <a:rPr lang="ru-RU" i="1" dirty="0" err="1" smtClean="0"/>
              <a:t>осіб</a:t>
            </a:r>
            <a:r>
              <a:rPr lang="ru-RU" i="1" dirty="0" smtClean="0"/>
              <a:t>):</a:t>
            </a:r>
            <a:endParaRPr lang="ru-RU" dirty="0" smtClean="0"/>
          </a:p>
          <a:p>
            <a:r>
              <a:rPr lang="ru-RU" b="1" dirty="0" smtClean="0"/>
              <a:t>При </a:t>
            </a:r>
            <a:r>
              <a:rPr lang="ru-RU" b="1" dirty="0" err="1" smtClean="0"/>
              <a:t>відмові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зміні</a:t>
            </a:r>
            <a:r>
              <a:rPr lang="ru-RU" b="1" dirty="0" smtClean="0"/>
              <a:t> </a:t>
            </a:r>
            <a:r>
              <a:rPr lang="ru-RU" b="1" dirty="0" err="1" smtClean="0"/>
              <a:t>дати</a:t>
            </a:r>
            <a:r>
              <a:rPr lang="ru-RU" b="1" dirty="0" smtClean="0"/>
              <a:t> </a:t>
            </a:r>
            <a:r>
              <a:rPr lang="ru-RU" b="1" dirty="0" err="1" smtClean="0"/>
              <a:t>бронювання</a:t>
            </a:r>
            <a:r>
              <a:rPr lang="ru-RU" b="1" dirty="0" smtClean="0"/>
              <a:t>:  </a:t>
            </a:r>
            <a:endParaRPr lang="ru-RU" dirty="0" smtClean="0"/>
          </a:p>
          <a:p>
            <a:r>
              <a:rPr lang="ru-RU" b="1" dirty="0" err="1" smtClean="0"/>
              <a:t>Замовник</a:t>
            </a:r>
            <a:r>
              <a:rPr lang="ru-RU" b="1" dirty="0" smtClean="0"/>
              <a:t> </a:t>
            </a:r>
            <a:r>
              <a:rPr lang="ru-RU" b="1" dirty="0" err="1" smtClean="0"/>
              <a:t>виплачує</a:t>
            </a:r>
            <a:r>
              <a:rPr lang="ru-RU" b="1" dirty="0" smtClean="0"/>
              <a:t> неустойку в </a:t>
            </a:r>
            <a:r>
              <a:rPr lang="ru-RU" b="1" dirty="0" err="1" smtClean="0"/>
              <a:t>розмірі</a:t>
            </a:r>
            <a:r>
              <a:rPr lang="ru-RU" b="1" dirty="0" smtClean="0"/>
              <a:t> :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21 день до початку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- 10 %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зміненої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відміненої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), за першу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знижки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термін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21 до 7 </a:t>
            </a:r>
            <a:r>
              <a:rPr lang="ru-RU" dirty="0" err="1" smtClean="0"/>
              <a:t>днів</a:t>
            </a:r>
            <a:r>
              <a:rPr lang="ru-RU" dirty="0" smtClean="0"/>
              <a:t> до початку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- 20 %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за першу </a:t>
            </a:r>
            <a:r>
              <a:rPr lang="ru-RU" dirty="0" err="1" smtClean="0"/>
              <a:t>добу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6 до 4 </a:t>
            </a:r>
            <a:r>
              <a:rPr lang="ru-RU" dirty="0" err="1" smtClean="0"/>
              <a:t>днів</a:t>
            </a:r>
            <a:r>
              <a:rPr lang="ru-RU" dirty="0" smtClean="0"/>
              <a:t> до </a:t>
            </a:r>
            <a:r>
              <a:rPr lang="ru-RU" dirty="0" err="1" smtClean="0"/>
              <a:t>до</a:t>
            </a:r>
            <a:r>
              <a:rPr lang="ru-RU" dirty="0" smtClean="0"/>
              <a:t> початку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- 50 %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за першу </a:t>
            </a:r>
            <a:r>
              <a:rPr lang="ru-RU" dirty="0" err="1" smtClean="0"/>
              <a:t>добу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- 100 %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за першу </a:t>
            </a:r>
            <a:r>
              <a:rPr lang="ru-RU" dirty="0" err="1" smtClean="0"/>
              <a:t>добу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2866330"/>
          </a:xfrm>
        </p:spPr>
        <p:txBody>
          <a:bodyPr>
            <a:noAutofit/>
          </a:bodyPr>
          <a:lstStyle/>
          <a:p>
            <a:r>
              <a:rPr lang="en-US" sz="2800" b="1" i="1" dirty="0" smtClean="0"/>
              <a:t>Overbooking </a:t>
            </a:r>
            <a:r>
              <a:rPr lang="ru-RU" sz="2800" b="1" i="1" dirty="0" smtClean="0"/>
              <a:t>– </a:t>
            </a:r>
            <a:r>
              <a:rPr lang="ru-RU" sz="2800" b="1" i="1" dirty="0" err="1" smtClean="0"/>
              <a:t>Овербукін</a:t>
            </a:r>
            <a:r>
              <a:rPr lang="uk-UA" sz="2800" dirty="0" smtClean="0"/>
              <a:t>, </a:t>
            </a:r>
            <a:r>
              <a:rPr lang="uk-UA" sz="2800" dirty="0" err="1" smtClean="0"/>
              <a:t>зверхбронювання</a:t>
            </a:r>
            <a:r>
              <a:rPr lang="uk-UA" sz="2800" dirty="0" smtClean="0"/>
              <a:t>, </a:t>
            </a:r>
            <a:r>
              <a:rPr lang="uk-UA" sz="2800" dirty="0" err="1" smtClean="0"/>
              <a:t>перебронювання</a:t>
            </a:r>
            <a:r>
              <a:rPr lang="uk-UA" sz="2800" dirty="0" smtClean="0"/>
              <a:t>, перепродаж — стратегія збуту товарів (послуг), при якій постачальник товарів (послуг) бере на себе більше обов'язків з надання послуг, ніж може виконати , розраховуючи, що не всі з прийнятих </a:t>
            </a:r>
            <a:r>
              <a:rPr lang="uk-UA" sz="2800" dirty="0" err="1" smtClean="0"/>
              <a:t>обовязків</a:t>
            </a:r>
            <a:r>
              <a:rPr lang="uk-UA" sz="2800" dirty="0" smtClean="0"/>
              <a:t> доведеться виконати.</a:t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i="1" dirty="0" smtClean="0"/>
              <a:t>     </a:t>
            </a:r>
            <a:r>
              <a:rPr lang="uk-UA" b="1" i="1" dirty="0" err="1" smtClean="0"/>
              <a:t>Овербукін</a:t>
            </a:r>
            <a:r>
              <a:rPr lang="uk-UA" b="1" dirty="0" smtClean="0"/>
              <a:t> </a:t>
            </a:r>
            <a:r>
              <a:rPr lang="uk-UA" dirty="0" smtClean="0"/>
              <a:t>застосовується при продажі квитків на транспорт(до 10%) та в готельному бізнесі. Однак, застосовувати його слід з обережністю, тому що , </a:t>
            </a:r>
            <a:r>
              <a:rPr lang="uk-UA" dirty="0" err="1" smtClean="0"/>
              <a:t>что</a:t>
            </a:r>
            <a:r>
              <a:rPr lang="uk-UA" dirty="0" smtClean="0"/>
              <a:t> неустойка за ненадану послугу може бути занадто високою.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b="1" dirty="0" smtClean="0"/>
              <a:t>Організація проживання</a:t>
            </a:r>
            <a:endParaRPr lang="ru-RU" dirty="0"/>
          </a:p>
        </p:txBody>
      </p:sp>
      <p:pic>
        <p:nvPicPr>
          <p:cNvPr id="4" name="Picture 5" descr="hotel-IMG_0125-800p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724" t="7091" r="4724" b="7091"/>
          <a:stretch>
            <a:fillRect/>
          </a:stretch>
        </p:blipFill>
        <p:spPr>
          <a:xfrm>
            <a:off x="539552" y="1196752"/>
            <a:ext cx="4725378" cy="3168352"/>
          </a:xfrm>
          <a:noFill/>
        </p:spPr>
      </p:pic>
      <p:pic>
        <p:nvPicPr>
          <p:cNvPr id="1026" name="Picture 2" descr="C:\Users\Татья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501009"/>
            <a:ext cx="5163171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889248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Шляхи підвищення доходів від  додаткових послуг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Розширення асортименту послуг, що пропонуються готелем.</a:t>
            </a:r>
          </a:p>
          <a:p>
            <a:r>
              <a:rPr lang="uk-UA" sz="2800" b="1" dirty="0" smtClean="0"/>
              <a:t>Крім стандартних </a:t>
            </a:r>
            <a:r>
              <a:rPr lang="ru-RU" sz="2800" b="1" dirty="0" smtClean="0"/>
              <a:t>- в</a:t>
            </a:r>
            <a:r>
              <a:rPr lang="uk-UA" sz="2800" b="1" dirty="0" smtClean="0"/>
              <a:t>провадження послуг, які користуються підвищеним попитом, унікальних.</a:t>
            </a:r>
          </a:p>
          <a:p>
            <a:r>
              <a:rPr lang="uk-UA" sz="2800" b="1" dirty="0" smtClean="0"/>
              <a:t>Впровадження послуг, актуальних для певного сегменту (спеціалізація готелю).</a:t>
            </a:r>
          </a:p>
          <a:p>
            <a:r>
              <a:rPr lang="uk-UA" sz="2800" b="1" dirty="0" smtClean="0"/>
              <a:t>Розробка цільових програм.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Харчування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3" name="Picture 5" descr="C:\Users\Татьяна\Desktop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653136"/>
            <a:ext cx="2582788" cy="1478657"/>
          </a:xfrm>
          <a:prstGeom prst="rect">
            <a:avLst/>
          </a:prstGeom>
          <a:noFill/>
        </p:spPr>
      </p:pic>
      <p:pic>
        <p:nvPicPr>
          <p:cNvPr id="2054" name="Picture 6" descr="C:\Users\Татьяна\Desktop\скачанные файлы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96952"/>
            <a:ext cx="3096344" cy="2031107"/>
          </a:xfrm>
          <a:prstGeom prst="rect">
            <a:avLst/>
          </a:prstGeom>
          <a:noFill/>
        </p:spPr>
      </p:pic>
      <p:pic>
        <p:nvPicPr>
          <p:cNvPr id="2055" name="Picture 7" descr="C:\Users\Татьяна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365104"/>
            <a:ext cx="2711574" cy="1828800"/>
          </a:xfrm>
          <a:prstGeom prst="rect">
            <a:avLst/>
          </a:prstGeom>
          <a:noFill/>
        </p:spPr>
      </p:pic>
      <p:pic>
        <p:nvPicPr>
          <p:cNvPr id="2058" name="Picture 10" descr="C:\Users\Татьяна\Desktop\1e95f83c4e8220c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1484784"/>
            <a:ext cx="3456384" cy="1917213"/>
          </a:xfrm>
          <a:prstGeom prst="rect">
            <a:avLst/>
          </a:prstGeom>
          <a:noFill/>
        </p:spPr>
      </p:pic>
      <p:pic>
        <p:nvPicPr>
          <p:cNvPr id="2061" name="Picture 13" descr="C:\Users\Татьяна\Desktop\8433e6fcec362d98aa6276cfb73c3f3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628800"/>
            <a:ext cx="273630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Додаткові послуги 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готелі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(критерії класифікації)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i="1" dirty="0" smtClean="0">
                <a:solidFill>
                  <a:schemeClr val="bg1"/>
                </a:solidFill>
              </a:rPr>
              <a:t>За метою задоволення потреб гостя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</a:p>
          <a:p>
            <a:r>
              <a:rPr lang="uk-UA" sz="5100" b="1" i="1" dirty="0" smtClean="0"/>
              <a:t>За </a:t>
            </a:r>
            <a:r>
              <a:rPr lang="uk-UA" sz="6400" b="1" i="1" dirty="0" smtClean="0"/>
              <a:t>метою задоволення потреб гостя</a:t>
            </a:r>
            <a:r>
              <a:rPr lang="uk-UA" sz="6400" dirty="0" smtClean="0"/>
              <a:t> </a:t>
            </a:r>
          </a:p>
          <a:p>
            <a:endParaRPr lang="ru-RU" sz="6400" dirty="0" smtClean="0"/>
          </a:p>
          <a:p>
            <a:r>
              <a:rPr lang="uk-UA" sz="6400" b="1" i="1" dirty="0" smtClean="0"/>
              <a:t>За частотою попиту</a:t>
            </a:r>
            <a:r>
              <a:rPr lang="uk-UA" sz="6400" dirty="0" smtClean="0"/>
              <a:t> </a:t>
            </a:r>
          </a:p>
          <a:p>
            <a:pPr>
              <a:buNone/>
            </a:pPr>
            <a:endParaRPr lang="ru-RU" sz="6400" dirty="0" smtClean="0"/>
          </a:p>
          <a:p>
            <a:r>
              <a:rPr lang="uk-UA" sz="6400" b="1" i="1" dirty="0" smtClean="0"/>
              <a:t>За економічною ознакою </a:t>
            </a:r>
          </a:p>
          <a:p>
            <a:endParaRPr lang="ru-RU" sz="6400" dirty="0" smtClean="0"/>
          </a:p>
          <a:p>
            <a:r>
              <a:rPr lang="uk-UA" sz="6400" b="1" i="1" dirty="0" smtClean="0"/>
              <a:t>За формою організації надання </a:t>
            </a:r>
            <a:endParaRPr lang="ru-RU" sz="6400" dirty="0" smtClean="0"/>
          </a:p>
          <a:p>
            <a:endParaRPr lang="ru-RU" sz="6400" dirty="0" smtClean="0"/>
          </a:p>
          <a:p>
            <a:endParaRPr lang="ru-RU" sz="6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b="1" dirty="0" smtClean="0"/>
              <a:t>Додаткові послуги</a:t>
            </a:r>
            <a:r>
              <a:rPr lang="en-US" sz="2800" b="1" dirty="0" smtClean="0"/>
              <a:t> </a:t>
            </a:r>
            <a:r>
              <a:rPr lang="ru-RU" sz="2800" b="1" dirty="0" smtClean="0"/>
              <a:t>за метою</a:t>
            </a:r>
            <a:r>
              <a:rPr lang="ru-RU" sz="3600" b="1" dirty="0" smtClean="0"/>
              <a:t> </a:t>
            </a:r>
            <a:r>
              <a:rPr lang="ru-RU" sz="2800" b="1" dirty="0" smtClean="0"/>
              <a:t>задоволення потреб гостя: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uk-UA" sz="2400" b="1" i="1" dirty="0" smtClean="0">
                <a:solidFill>
                  <a:srgbClr val="C00000"/>
                </a:solidFill>
              </a:rPr>
              <a:t>організація харчування</a:t>
            </a:r>
            <a:r>
              <a:rPr lang="uk-UA" sz="2400" b="1" i="1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послуги побутового характеру – це послуги прання, чищення, ремонту, прокату та ін.;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послуги культурного та оздоровчого характеру – </a:t>
            </a:r>
            <a:r>
              <a:rPr lang="uk-UA" sz="2400" b="1" i="1" dirty="0" err="1" smtClean="0"/>
              <a:t>відеозали</a:t>
            </a:r>
            <a:r>
              <a:rPr lang="uk-UA" sz="2400" b="1" i="1" dirty="0" smtClean="0"/>
              <a:t>, бібліотеки, рекреаційні комплекси тощо;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послуги зв’язку та інформації – пошта, телефон, продаж преси, доступ до Інтернету і та ін.;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транспортні послуги – виклик таксі, прокат автомобіля з послугами або без послуг водія, забезпечення проїзними документами тощо;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торговельні послуги – від доставки у номер квітів до комплексу магазинів;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банківські послуги – обмін валюти, ощадна каса;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медичні послуги – від медпункту до наявності власної поліклініки </a:t>
            </a:r>
          </a:p>
          <a:p>
            <a:pPr>
              <a:lnSpc>
                <a:spcPct val="80000"/>
              </a:lnSpc>
            </a:pPr>
            <a:r>
              <a:rPr lang="uk-UA" sz="2400" b="1" i="1" dirty="0" smtClean="0"/>
              <a:t>та ціла низка інших послуг.</a:t>
            </a:r>
          </a:p>
          <a:p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частотою </a:t>
            </a:r>
            <a:r>
              <a:rPr lang="ru-RU" dirty="0" err="1" smtClean="0"/>
              <a:t>попиту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Стандартні</a:t>
            </a:r>
            <a:r>
              <a:rPr lang="uk-UA" dirty="0" smtClean="0"/>
              <a:t> - повинні бути в готелі згідно його категорії по стандарту.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Підвищеного попиту </a:t>
            </a:r>
            <a:r>
              <a:rPr lang="uk-UA" dirty="0" smtClean="0"/>
              <a:t>– в залежності від призначення.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Унікальні </a:t>
            </a:r>
            <a:r>
              <a:rPr lang="uk-UA" dirty="0" smtClean="0"/>
              <a:t>– рідкісні, родзинка цього готелю.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 економічною ознакою: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Безплатні </a:t>
            </a:r>
            <a:r>
              <a:rPr lang="uk-UA" b="1" dirty="0" smtClean="0"/>
              <a:t>– </a:t>
            </a:r>
            <a:r>
              <a:rPr lang="uk-UA" b="1" i="1" dirty="0" smtClean="0"/>
              <a:t>обмежений перелік, відображені в </a:t>
            </a:r>
            <a:r>
              <a:rPr lang="uk-UA" b="1" i="1" dirty="0" err="1" smtClean="0"/>
              <a:t>“Правилах</a:t>
            </a:r>
            <a:r>
              <a:rPr lang="uk-UA" b="1" i="1" dirty="0" smtClean="0"/>
              <a:t> </a:t>
            </a:r>
            <a:r>
              <a:rPr lang="uk-UA" b="1" i="1" dirty="0" err="1" smtClean="0"/>
              <a:t>користування”</a:t>
            </a:r>
            <a:r>
              <a:rPr lang="uk-UA" b="1" i="1" dirty="0" smtClean="0"/>
              <a:t> цього готелю.</a:t>
            </a:r>
          </a:p>
          <a:p>
            <a:r>
              <a:rPr lang="uk-UA" b="1" dirty="0" smtClean="0">
                <a:solidFill>
                  <a:srgbClr val="00B050"/>
                </a:solidFill>
              </a:rPr>
              <a:t>Платні</a:t>
            </a:r>
            <a:r>
              <a:rPr lang="uk-UA" b="1" dirty="0" smtClean="0"/>
              <a:t> – </a:t>
            </a:r>
            <a:r>
              <a:rPr lang="uk-UA" b="1" i="1" dirty="0" smtClean="0"/>
              <a:t>згідно прейскуранту, який повинен бути в інформаційно-рекламній папці в номерах.</a:t>
            </a:r>
          </a:p>
          <a:p>
            <a:r>
              <a:rPr lang="uk-UA" b="1" dirty="0" smtClean="0">
                <a:solidFill>
                  <a:srgbClr val="00B050"/>
                </a:solidFill>
              </a:rPr>
              <a:t>Компліментарні</a:t>
            </a:r>
            <a:r>
              <a:rPr lang="uk-UA" b="1" i="1" dirty="0" smtClean="0"/>
              <a:t> – безплатні, але в список безплатних не входять і надаються в межах певних цільових програм.</a:t>
            </a:r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За формою організації надання: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174035"/>
          </a:xfrm>
        </p:spPr>
        <p:txBody>
          <a:bodyPr>
            <a:noAutofit/>
          </a:bodyPr>
          <a:lstStyle/>
          <a:p>
            <a:r>
              <a:rPr lang="uk-UA" b="1" i="1" dirty="0" smtClean="0"/>
              <a:t>На умовах автоматизації та самообслуговування.</a:t>
            </a:r>
          </a:p>
          <a:p>
            <a:r>
              <a:rPr lang="uk-UA" b="1" i="1" dirty="0" smtClean="0"/>
              <a:t>Персоналом готелю.</a:t>
            </a:r>
          </a:p>
          <a:p>
            <a:r>
              <a:rPr lang="uk-UA" b="1" i="1" dirty="0" smtClean="0"/>
              <a:t>Підприємствами, що входять до готельного комплексу.</a:t>
            </a:r>
          </a:p>
          <a:p>
            <a:r>
              <a:rPr lang="uk-UA" b="1" i="1" dirty="0" smtClean="0"/>
              <a:t>Підприємствами, що орендують площі готелю.</a:t>
            </a:r>
          </a:p>
          <a:p>
            <a:r>
              <a:rPr lang="uk-UA" b="1" i="1" dirty="0" smtClean="0"/>
              <a:t>Підприємствами міста на умовах угоди з готелем.</a:t>
            </a:r>
          </a:p>
          <a:p>
            <a:r>
              <a:rPr lang="uk-UA" b="1" i="1" dirty="0" smtClean="0"/>
              <a:t>Посередницькі послуги готелю.</a:t>
            </a:r>
            <a:endParaRPr lang="ru-RU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</TotalTime>
  <Words>2585</Words>
  <Application>Microsoft Office PowerPoint</Application>
  <PresentationFormat>Экран (4:3)</PresentationFormat>
  <Paragraphs>170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Апекс</vt:lpstr>
      <vt:lpstr>Тема Office</vt:lpstr>
      <vt:lpstr>1_Апекс</vt:lpstr>
      <vt:lpstr>Модульная</vt:lpstr>
      <vt:lpstr>Городская</vt:lpstr>
      <vt:lpstr>Изящная</vt:lpstr>
      <vt:lpstr>Слайд 1</vt:lpstr>
      <vt:lpstr>ПЛАН:</vt:lpstr>
      <vt:lpstr>Організація проживання</vt:lpstr>
      <vt:lpstr>Харчування</vt:lpstr>
      <vt:lpstr>Додаткові послуги в готелі (критерії класифікації)</vt:lpstr>
      <vt:lpstr>Додаткові послуги за метою задоволення потреб гостя:</vt:lpstr>
      <vt:lpstr>За частотою попиту:</vt:lpstr>
      <vt:lpstr>За економічною ознакою:</vt:lpstr>
      <vt:lpstr>За формою організації надання:  </vt:lpstr>
      <vt:lpstr>Як правило, послуги на основі самообслуговування характерні для готелів середньої категорії та концентруються у спеціальному приміщенні – кімнаті самообслуговування (кімнаті побутового обслуговування). </vt:lpstr>
      <vt:lpstr>Послуги, що надаються на основі автоматизації: </vt:lpstr>
      <vt:lpstr>Останнім часом прослідковується тенденція максимізації обслуговування гостя на житловому поверсі та в номері. </vt:lpstr>
      <vt:lpstr>Послуги, що надаються персоналом готелю:</vt:lpstr>
      <vt:lpstr>Велика кількість послуг готелю має посередницький характер:</vt:lpstr>
      <vt:lpstr>Послуги підприємств, що входять у готельний комплекс: послуги закладів харчування, рекреаційних, спа- та фітнес-комплексів, конференц-залів та підприємств побутового обслуговування – перукарень, пралень, ремонтних та фотомайстерень, автостоянок та камер схову та ін. Подібні заклади можуть працювати в готелі також на умовах оренди площ і приміщень. </vt:lpstr>
      <vt:lpstr>Переваги і недоліки такої форми:</vt:lpstr>
      <vt:lpstr>Перелік послуг, що надаються проживаючим у готелі місцевими підприємствами та організаціями на основі договорів з готелем, є практично невичерпним.</vt:lpstr>
      <vt:lpstr>Служби обслуговування в готелі:</vt:lpstr>
      <vt:lpstr>Слайд 19</vt:lpstr>
      <vt:lpstr>Технологія надання додаткових послуг у готелі складається з наступних ланок: </vt:lpstr>
      <vt:lpstr>Цільові програми обслуговування</vt:lpstr>
      <vt:lpstr>Пакет послуг “Романтичний уікенд” (для молодят):</vt:lpstr>
      <vt:lpstr>При клубному обслуговуванні програми послуг оформлюються спеціальними клубними картками та, як правило, мають кілька рівнів, відповідно до підвищення яких збільшується й обсяг пільгових послуг. Основою для підвищення рівня клубної картки може бути кількість проведених у готелі ночей або витрачених на оплату його послуг грошей.</vt:lpstr>
      <vt:lpstr>Наприклад, готель “Опера”, м. Київ пропонує гостям наступні види програмних пакетів:</vt:lpstr>
      <vt:lpstr>Шляхи підвищення доходності основної послуги</vt:lpstr>
      <vt:lpstr>В наш час, у зв'язку з високою конкуренцією та сучасними економічними тенденціями, формування та зміна ціни на проживання повинні бути дуже мобільними і швидкими. Це залежить від багатьох чинників: будні чи вихідні, високий чи низький сезон, тимчасовий наплив гостей до міста у зв'язку з різними заходами і подіями (святами, виставками, матчами).  </vt:lpstr>
      <vt:lpstr> Варіанти цін </vt:lpstr>
      <vt:lpstr>   Приклад: Для індивідуального проживання (до 10 осіб): При відмові або зміні дати бронювання:   Замовник виплачує неустойку в розмірі: В  термін від 14 до 4 днів до початку надання послуги - 20 % від вартості першої доби. В  термін від 3 днів і менше - 100 % від вартості першої доби.    </vt:lpstr>
      <vt:lpstr>Overbooking – Овербукін, зверхбронювання, перебронювання, перепродаж — стратегія збуту товарів (послуг), при якій постачальник товарів (послуг) бере на себе більше обов'язків з надання послуг, ніж може виконати , розраховуючи, що не всі з прийнятих обовязків доведеться виконати. </vt:lpstr>
      <vt:lpstr>Слайд 30</vt:lpstr>
      <vt:lpstr>Шляхи підвищення доходів від  додаткових послуг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73</cp:revision>
  <dcterms:created xsi:type="dcterms:W3CDTF">2016-04-16T19:02:59Z</dcterms:created>
  <dcterms:modified xsi:type="dcterms:W3CDTF">2017-11-28T13:14:19Z</dcterms:modified>
</cp:coreProperties>
</file>