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5"/>
  </p:notesMasterIdLst>
  <p:sldIdLst>
    <p:sldId id="267" r:id="rId3"/>
    <p:sldId id="269" r:id="rId4"/>
    <p:sldId id="268" r:id="rId5"/>
    <p:sldId id="257" r:id="rId6"/>
    <p:sldId id="271" r:id="rId7"/>
    <p:sldId id="258" r:id="rId8"/>
    <p:sldId id="270" r:id="rId9"/>
    <p:sldId id="259" r:id="rId10"/>
    <p:sldId id="265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3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BFE1-FBC3-4A8B-8403-9CA3D7463C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676A5-9A72-4A85-8F44-DAC49B614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676A5-9A72-4A85-8F44-DAC49B6143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6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2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6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6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8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42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2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2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9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3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10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63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68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84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36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66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8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AAB2DB-4001-4D85-8CBF-A511B482293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17175-EE2A-4B9A-B4F1-C186981E4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49275"/>
            <a:ext cx="9144000" cy="55768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uk-UA" sz="6000" dirty="0" smtClean="0"/>
              <a:t>Організація та технологія обслуговування гостей в житловій частині готелю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7693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/>
              <a:t>Білизняне господарство готелю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uk-UA" dirty="0" smtClean="0"/>
              <a:t>Комплектність.</a:t>
            </a:r>
          </a:p>
          <a:p>
            <a:r>
              <a:rPr lang="uk-UA" dirty="0" smtClean="0"/>
              <a:t>Забезпеченість.</a:t>
            </a:r>
          </a:p>
          <a:p>
            <a:r>
              <a:rPr lang="uk-UA" dirty="0" smtClean="0"/>
              <a:t>Матеріали, форми і розміри.</a:t>
            </a:r>
          </a:p>
          <a:p>
            <a:r>
              <a:rPr lang="uk-UA" dirty="0" smtClean="0"/>
              <a:t>Вимоги до білизни.</a:t>
            </a:r>
          </a:p>
          <a:p>
            <a:r>
              <a:rPr lang="uk-UA" dirty="0" smtClean="0"/>
              <a:t>Терміни змінності та терміни придатності.</a:t>
            </a:r>
          </a:p>
          <a:p>
            <a:r>
              <a:rPr lang="uk-UA" dirty="0" smtClean="0"/>
              <a:t>Списання білизни.</a:t>
            </a:r>
          </a:p>
          <a:p>
            <a:r>
              <a:rPr lang="uk-UA" dirty="0" smtClean="0"/>
              <a:t>Організація білизняного господарства.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/>
              <a:t>Санітарно-гігієнічні вимоги до готелів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dirty="0" smtClean="0"/>
              <a:t>вимоги до території та будинку готелю, його обладнання;</a:t>
            </a:r>
            <a:endParaRPr lang="ru-RU" b="1" i="1" dirty="0" smtClean="0"/>
          </a:p>
          <a:p>
            <a:pPr lvl="0"/>
            <a:r>
              <a:rPr lang="uk-UA" b="1" i="1" dirty="0" smtClean="0"/>
              <a:t>вимоги до мікроклімату готелю;</a:t>
            </a:r>
            <a:endParaRPr lang="ru-RU" b="1" i="1" dirty="0" smtClean="0"/>
          </a:p>
          <a:p>
            <a:pPr lvl="0"/>
            <a:r>
              <a:rPr lang="uk-UA" b="1" i="1" dirty="0" smtClean="0"/>
              <a:t>вимоги щодо профілактики розповсюдження інфекцій;</a:t>
            </a:r>
            <a:endParaRPr lang="ru-RU" b="1" i="1" dirty="0" smtClean="0"/>
          </a:p>
          <a:p>
            <a:pPr lvl="0"/>
            <a:r>
              <a:rPr lang="uk-UA" b="1" i="1" dirty="0" smtClean="0"/>
              <a:t>вимоги до особистої гігієни персоналу;</a:t>
            </a:r>
            <a:endParaRPr lang="ru-RU" b="1" i="1" dirty="0" smtClean="0"/>
          </a:p>
          <a:p>
            <a:pPr lvl="0"/>
            <a:r>
              <a:rPr lang="uk-UA" b="1" i="1" dirty="0" smtClean="0"/>
              <a:t>вимоги щодо чистоти приміщень готелю.</a:t>
            </a:r>
            <a:endParaRPr lang="ru-RU" b="1" i="1" dirty="0" smtClean="0"/>
          </a:p>
          <a:p>
            <a:endParaRPr lang="ru-RU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Прибиральні</a:t>
            </a:r>
            <a:r>
              <a:rPr lang="uk-UA" dirty="0" smtClean="0"/>
              <a:t> роботи в готелі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Види </a:t>
            </a:r>
            <a:r>
              <a:rPr lang="uk-UA" dirty="0" err="1" smtClean="0"/>
              <a:t>прибиральних</a:t>
            </a:r>
            <a:r>
              <a:rPr lang="uk-UA" dirty="0" smtClean="0"/>
              <a:t> робіт.</a:t>
            </a:r>
          </a:p>
          <a:p>
            <a:r>
              <a:rPr lang="uk-UA" dirty="0" smtClean="0"/>
              <a:t>Послідовність здійснення прибирань.</a:t>
            </a:r>
          </a:p>
          <a:p>
            <a:r>
              <a:rPr lang="uk-UA" dirty="0" err="1" smtClean="0"/>
              <a:t>Прибиральні</a:t>
            </a:r>
            <a:r>
              <a:rPr lang="uk-UA" dirty="0" smtClean="0"/>
              <a:t> засоби, інвентар та механізми.</a:t>
            </a:r>
          </a:p>
          <a:p>
            <a:r>
              <a:rPr lang="uk-UA" dirty="0" smtClean="0"/>
              <a:t>Технологія прибирання приміщень житлового поверху.</a:t>
            </a:r>
          </a:p>
          <a:p>
            <a:r>
              <a:rPr lang="uk-UA" dirty="0" smtClean="0"/>
              <a:t>Вимоги до покоївок під час здійснення </a:t>
            </a:r>
            <a:r>
              <a:rPr lang="uk-UA" dirty="0" err="1" smtClean="0"/>
              <a:t>прибиральних</a:t>
            </a:r>
            <a:r>
              <a:rPr lang="uk-UA" dirty="0" smtClean="0"/>
              <a:t> робіт.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5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Технологія прийому 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обслуговування гостей у готелях.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Технологічний процес прийому й обслуговування гостя у житловій частині готелю (організація проживання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номерів.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Прийом і заселення гостя.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Групи приміщень готелю.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Система обліку  та зберігання матеріального майна.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7.Білизняне господарство готелю.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Санітарно-гігієнічні вимоги до готелів.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Прибиральні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в готелі.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4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pSp>
        <p:nvGrpSpPr>
          <p:cNvPr id="32771" name="Group 1"/>
          <p:cNvGrpSpPr>
            <a:grpSpLocks noChangeAspect="1"/>
          </p:cNvGrpSpPr>
          <p:nvPr/>
        </p:nvGrpSpPr>
        <p:grpSpPr bwMode="auto">
          <a:xfrm>
            <a:off x="-142875" y="285750"/>
            <a:ext cx="9418638" cy="5000625"/>
            <a:chOff x="2201" y="1507"/>
            <a:chExt cx="7200" cy="3735"/>
          </a:xfrm>
        </p:grpSpPr>
        <p:sp>
          <p:nvSpPr>
            <p:cNvPr id="3277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201" y="1507"/>
              <a:ext cx="7200" cy="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Rectangle 16"/>
            <p:cNvSpPr>
              <a:spLocks noChangeArrowheads="1"/>
            </p:cNvSpPr>
            <p:nvPr/>
          </p:nvSpPr>
          <p:spPr bwMode="auto">
            <a:xfrm>
              <a:off x="2419" y="2951"/>
              <a:ext cx="1474" cy="9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 dirty="0" err="1">
                  <a:ea typeface="Times New Roman" panose="02020603050405020304" pitchFamily="18" charset="0"/>
                  <a:cs typeface="Arial" panose="020B0604020202020204" pitchFamily="34" charset="0"/>
                </a:rPr>
                <a:t>Аквізиція</a:t>
              </a:r>
              <a:endParaRPr lang="uk-UA" altLang="ru-RU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туристів.</a:t>
              </a:r>
            </a:p>
            <a:p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Бронювання</a:t>
              </a:r>
            </a:p>
            <a:p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номерів і місць.</a:t>
              </a:r>
            </a:p>
          </p:txBody>
        </p:sp>
        <p:sp>
          <p:nvSpPr>
            <p:cNvPr id="32775" name="Rectangle 15"/>
            <p:cNvSpPr>
              <a:spLocks noChangeArrowheads="1"/>
            </p:cNvSpPr>
            <p:nvPr/>
          </p:nvSpPr>
          <p:spPr bwMode="auto">
            <a:xfrm>
              <a:off x="4222" y="2944"/>
              <a:ext cx="1474" cy="8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Прийом гостей.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Оформлення 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документів на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проживання.</a:t>
              </a:r>
            </a:p>
          </p:txBody>
        </p:sp>
        <p:sp>
          <p:nvSpPr>
            <p:cNvPr id="32776" name="Rectangle 14"/>
            <p:cNvSpPr>
              <a:spLocks noChangeArrowheads="1"/>
            </p:cNvSpPr>
            <p:nvPr/>
          </p:nvSpPr>
          <p:spPr bwMode="auto">
            <a:xfrm>
              <a:off x="4331" y="1999"/>
              <a:ext cx="1107" cy="6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Облік і реєстрація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гостей.</a:t>
              </a:r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4276" y="4066"/>
              <a:ext cx="1420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Розрахунки за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проживання та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послуги.</a:t>
              </a:r>
            </a:p>
            <a:p>
              <a:endParaRPr lang="uk-UA" altLang="ru-RU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78" name="Rectangle 12"/>
            <p:cNvSpPr>
              <a:spLocks noChangeArrowheads="1"/>
            </p:cNvSpPr>
            <p:nvPr/>
          </p:nvSpPr>
          <p:spPr bwMode="auto">
            <a:xfrm>
              <a:off x="5995" y="2812"/>
              <a:ext cx="1457" cy="9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endParaRPr lang="en-US" altLang="ru-RU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Організація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      проживання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      гостей.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5629" y="1611"/>
              <a:ext cx="2075" cy="8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Забезпечення безпеки проживання, збереженості майна</a:t>
              </a:r>
            </a:p>
            <a:p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гостей.</a:t>
              </a:r>
            </a:p>
          </p:txBody>
        </p:sp>
        <p:sp>
          <p:nvSpPr>
            <p:cNvPr id="32780" name="Rectangle 10"/>
            <p:cNvSpPr>
              <a:spLocks noChangeArrowheads="1"/>
            </p:cNvSpPr>
            <p:nvPr/>
          </p:nvSpPr>
          <p:spPr bwMode="auto">
            <a:xfrm>
              <a:off x="5995" y="4066"/>
              <a:ext cx="1667" cy="1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Надання</a:t>
              </a:r>
            </a:p>
            <a:p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додаткових</a:t>
              </a:r>
            </a:p>
            <a:p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послуг.</a:t>
              </a:r>
            </a:p>
            <a:p>
              <a:r>
                <a:rPr lang="uk-UA" altLang="ru-RU" dirty="0">
                  <a:ea typeface="Times New Roman" panose="02020603050405020304" pitchFamily="18" charset="0"/>
                  <a:cs typeface="Arial" panose="020B0604020202020204" pitchFamily="34" charset="0"/>
                </a:rPr>
                <a:t>Інформація та реклама. 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7880" y="2989"/>
              <a:ext cx="1201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Організація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виїзду</a:t>
              </a:r>
            </a:p>
            <a:p>
              <a:r>
                <a:rPr lang="uk-UA" altLang="ru-RU">
                  <a:ea typeface="Times New Roman" panose="02020603050405020304" pitchFamily="18" charset="0"/>
                  <a:cs typeface="Arial" panose="020B0604020202020204" pitchFamily="34" charset="0"/>
                </a:rPr>
                <a:t>гостя.</a:t>
              </a:r>
            </a:p>
          </p:txBody>
        </p:sp>
        <p:sp>
          <p:nvSpPr>
            <p:cNvPr id="32782" name="Line 8"/>
            <p:cNvSpPr>
              <a:spLocks noChangeShapeType="1"/>
            </p:cNvSpPr>
            <p:nvPr/>
          </p:nvSpPr>
          <p:spPr bwMode="auto">
            <a:xfrm flipV="1">
              <a:off x="3894" y="3394"/>
              <a:ext cx="328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Line 7"/>
            <p:cNvSpPr>
              <a:spLocks noChangeShapeType="1"/>
            </p:cNvSpPr>
            <p:nvPr/>
          </p:nvSpPr>
          <p:spPr bwMode="auto">
            <a:xfrm>
              <a:off x="5696" y="3340"/>
              <a:ext cx="299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6"/>
            <p:cNvSpPr>
              <a:spLocks noChangeShapeType="1"/>
            </p:cNvSpPr>
            <p:nvPr/>
          </p:nvSpPr>
          <p:spPr bwMode="auto">
            <a:xfrm>
              <a:off x="7444" y="3349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Line 5"/>
            <p:cNvSpPr>
              <a:spLocks noChangeShapeType="1"/>
            </p:cNvSpPr>
            <p:nvPr/>
          </p:nvSpPr>
          <p:spPr bwMode="auto">
            <a:xfrm flipV="1">
              <a:off x="4887" y="378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Line 4"/>
            <p:cNvSpPr>
              <a:spLocks noChangeShapeType="1"/>
            </p:cNvSpPr>
            <p:nvPr/>
          </p:nvSpPr>
          <p:spPr bwMode="auto">
            <a:xfrm>
              <a:off x="6687" y="2394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Line 3"/>
            <p:cNvSpPr>
              <a:spLocks noChangeShapeType="1"/>
            </p:cNvSpPr>
            <p:nvPr/>
          </p:nvSpPr>
          <p:spPr bwMode="auto">
            <a:xfrm flipV="1">
              <a:off x="6687" y="378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Line 2"/>
            <p:cNvSpPr>
              <a:spLocks noChangeShapeType="1"/>
            </p:cNvSpPr>
            <p:nvPr/>
          </p:nvSpPr>
          <p:spPr bwMode="auto">
            <a:xfrm>
              <a:off x="4877" y="2674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68" name="Прямоугольник 23"/>
          <p:cNvSpPr>
            <a:spLocks noChangeArrowheads="1"/>
          </p:cNvSpPr>
          <p:nvPr/>
        </p:nvSpPr>
        <p:spPr bwMode="auto">
          <a:xfrm>
            <a:off x="467544" y="5481072"/>
            <a:ext cx="892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Технологія прийому та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обслуговування гостей у готелях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chemeClr val="accent2"/>
                </a:solidFill>
              </a:rPr>
              <a:t>Технологічний процес прийому й обслуговування гостя у житловій частині готелю (організація проживання</a:t>
            </a:r>
            <a:r>
              <a:rPr lang="en-US" sz="3200" b="1" i="1" dirty="0" smtClean="0">
                <a:solidFill>
                  <a:schemeClr val="accent2"/>
                </a:solidFill>
              </a:rPr>
              <a:t>)</a:t>
            </a:r>
            <a:endParaRPr lang="ru-RU" sz="3200" dirty="0"/>
          </a:p>
        </p:txBody>
      </p:sp>
      <p:pic>
        <p:nvPicPr>
          <p:cNvPr id="4" name="Picture 4" descr="M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 житлових поверхів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Розпорядник поверхів (зав. Корпусом, зав. секцією).</a:t>
            </a:r>
          </a:p>
          <a:p>
            <a:r>
              <a:rPr lang="uk-UA" dirty="0" smtClean="0"/>
              <a:t>Покоївки, старші покоївки, бригадири покоївок.</a:t>
            </a:r>
          </a:p>
          <a:p>
            <a:r>
              <a:rPr lang="uk-UA" dirty="0" err="1" smtClean="0"/>
              <a:t>Супервайзери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Прибиральниці.</a:t>
            </a:r>
          </a:p>
          <a:p>
            <a:r>
              <a:rPr lang="uk-UA" smtClean="0"/>
              <a:t>Допоміжний </a:t>
            </a:r>
            <a:r>
              <a:rPr lang="uk-UA" dirty="0" smtClean="0"/>
              <a:t>персонал.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56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Підготовка </a:t>
            </a:r>
            <a:r>
              <a:rPr lang="uk-UA" sz="4800" b="1" dirty="0" smtClean="0"/>
              <a:t>номерів </a:t>
            </a:r>
            <a:endParaRPr lang="ru-RU" sz="4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До </a:t>
            </a:r>
            <a:r>
              <a:rPr lang="uk-UA" b="1" i="1" dirty="0" smtClean="0"/>
              <a:t>експлуатації</a:t>
            </a:r>
          </a:p>
          <a:p>
            <a:endParaRPr lang="uk-UA" b="1" i="1" dirty="0" smtClean="0"/>
          </a:p>
          <a:p>
            <a:pPr>
              <a:buNone/>
            </a:pPr>
            <a:r>
              <a:rPr lang="uk-UA" b="1" i="1" dirty="0" smtClean="0"/>
              <a:t>Оснащення їх меблями, обладнанням та інвентарем.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До заселення</a:t>
            </a:r>
          </a:p>
          <a:p>
            <a:endParaRPr lang="uk-UA" b="1" dirty="0" smtClean="0"/>
          </a:p>
          <a:p>
            <a:pPr>
              <a:buNone/>
            </a:pPr>
            <a:r>
              <a:rPr lang="uk-UA" b="1" i="1" dirty="0" smtClean="0"/>
              <a:t>Спорядження їх  рекламними матеріалами, предметами гігієни та всім необхідним для прийому визначеної категорії гостей за визначеним класом (квіти, фрукти, напої, сувенірна продукція).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Прийом і заселення гостя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Прийом гостя на поверсі.</a:t>
            </a:r>
          </a:p>
          <a:p>
            <a:r>
              <a:rPr lang="uk-UA" dirty="0" smtClean="0"/>
              <a:t>Ознайомлення з номером.</a:t>
            </a:r>
          </a:p>
          <a:p>
            <a:r>
              <a:rPr lang="uk-UA" dirty="0" smtClean="0"/>
              <a:t>Доставка багажу гостя.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75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Групи (блоки приміщень)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вестибюльна група;</a:t>
            </a:r>
          </a:p>
          <a:p>
            <a:r>
              <a:rPr lang="uk-UA" b="1" i="1" dirty="0" smtClean="0"/>
              <a:t>група адміністративних приміщень;</a:t>
            </a:r>
          </a:p>
          <a:p>
            <a:r>
              <a:rPr lang="uk-UA" b="1" i="1" dirty="0" smtClean="0"/>
              <a:t>житлова група приміщень;</a:t>
            </a:r>
          </a:p>
          <a:p>
            <a:r>
              <a:rPr lang="uk-UA" b="1" i="1" dirty="0" smtClean="0"/>
              <a:t>приміщення ресторанного господарства;</a:t>
            </a:r>
          </a:p>
          <a:p>
            <a:r>
              <a:rPr lang="uk-UA" b="1" i="1" dirty="0" smtClean="0"/>
              <a:t> підсобні приміщення та приміщення побутового обслуговування;</a:t>
            </a:r>
          </a:p>
          <a:p>
            <a:r>
              <a:rPr lang="uk-UA" b="1" i="1" dirty="0" smtClean="0"/>
              <a:t>приміщення господарського призначення;</a:t>
            </a:r>
          </a:p>
          <a:p>
            <a:r>
              <a:rPr lang="uk-UA" b="1" i="1" dirty="0" smtClean="0"/>
              <a:t> приміщення культурно-масового та спортивно-рекреаційного обслуговування.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2922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Система обліку та зберігання матеріального майна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Матеріальне майно на поверсі – нормативи оснащення, отримання, зберігання, рух, списання.</a:t>
            </a:r>
          </a:p>
          <a:p>
            <a:r>
              <a:rPr lang="uk-UA" dirty="0" smtClean="0"/>
              <a:t>Матеріально відповідальні особи.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425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410</Words>
  <Application>Microsoft Office PowerPoint</Application>
  <PresentationFormat>Экран (4:3)</PresentationFormat>
  <Paragraphs>90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Тема Office</vt:lpstr>
      <vt:lpstr>Натуральные материалы</vt:lpstr>
      <vt:lpstr>Презентация PowerPoint</vt:lpstr>
      <vt:lpstr>ПЛАН</vt:lpstr>
      <vt:lpstr>Презентация PowerPoint</vt:lpstr>
      <vt:lpstr>Технологічний процес прийому й обслуговування гостя у житловій частині готелю (організація проживання)</vt:lpstr>
      <vt:lpstr>Персонал житлових поверхів</vt:lpstr>
      <vt:lpstr>Підготовка номерів </vt:lpstr>
      <vt:lpstr>Прийом і заселення гостя</vt:lpstr>
      <vt:lpstr>Групи (блоки приміщень)</vt:lpstr>
      <vt:lpstr>Система обліку та зберігання матеріального майна</vt:lpstr>
      <vt:lpstr>Білизняне господарство готелю </vt:lpstr>
      <vt:lpstr>Санітарно-гігієнічні вимоги до готелів</vt:lpstr>
      <vt:lpstr>Прибиральні роботи в готелі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Технологічний процес прийому й обслуговування гостя у житловій частині готелю (організація проживання)</dc:title>
  <dc:creator>master</dc:creator>
  <cp:lastModifiedBy>admin</cp:lastModifiedBy>
  <cp:revision>26</cp:revision>
  <dcterms:created xsi:type="dcterms:W3CDTF">2013-12-08T09:35:49Z</dcterms:created>
  <dcterms:modified xsi:type="dcterms:W3CDTF">2020-09-04T12:32:51Z</dcterms:modified>
</cp:coreProperties>
</file>