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60" r:id="rId5"/>
    <p:sldId id="259" r:id="rId6"/>
    <p:sldId id="261" r:id="rId7"/>
    <p:sldId id="263" r:id="rId8"/>
    <p:sldId id="264" r:id="rId9"/>
    <p:sldId id="262" r:id="rId10"/>
    <p:sldId id="265" r:id="rId11"/>
    <p:sldId id="266" r:id="rId12"/>
    <p:sldId id="267" r:id="rId13"/>
    <p:sldId id="268" r:id="rId14"/>
    <p:sldId id="269" r:id="rId15"/>
    <p:sldId id="270" r:id="rId16"/>
    <p:sldId id="272" r:id="rId17"/>
    <p:sldId id="273" r:id="rId18"/>
    <p:sldId id="274" r:id="rId19"/>
    <p:sldId id="276" r:id="rId20"/>
    <p:sldId id="277" r:id="rId21"/>
    <p:sldId id="278" r:id="rId22"/>
    <p:sldId id="299" r:id="rId23"/>
    <p:sldId id="292" r:id="rId24"/>
    <p:sldId id="294" r:id="rId25"/>
    <p:sldId id="295" r:id="rId26"/>
    <p:sldId id="279" r:id="rId27"/>
    <p:sldId id="281" r:id="rId28"/>
    <p:sldId id="280" r:id="rId29"/>
    <p:sldId id="282" r:id="rId30"/>
    <p:sldId id="284" r:id="rId31"/>
    <p:sldId id="285" r:id="rId32"/>
    <p:sldId id="286" r:id="rId33"/>
    <p:sldId id="287" r:id="rId34"/>
    <p:sldId id="283" r:id="rId35"/>
    <p:sldId id="288" r:id="rId36"/>
    <p:sldId id="290" r:id="rId37"/>
    <p:sldId id="289" r:id="rId38"/>
    <p:sldId id="291" r:id="rId39"/>
    <p:sldId id="293" r:id="rId40"/>
    <p:sldId id="296" r:id="rId41"/>
    <p:sldId id="298" r:id="rId42"/>
    <p:sldId id="297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08" r:id="rId52"/>
    <p:sldId id="309" r:id="rId53"/>
    <p:sldId id="310" r:id="rId54"/>
    <p:sldId id="311" r:id="rId55"/>
    <p:sldId id="312" r:id="rId5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110" d="100"/>
          <a:sy n="110" d="100"/>
        </p:scale>
        <p:origin x="-1644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1F478-FA4D-4F80-86FE-CEE29DFF3FD3}" type="datetimeFigureOut">
              <a:rPr lang="ru-RU" smtClean="0"/>
              <a:pPr/>
              <a:t>28.06.2014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60C2D-DDD8-43A3-9D05-D5994DC405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1F478-FA4D-4F80-86FE-CEE29DFF3FD3}" type="datetimeFigureOut">
              <a:rPr lang="ru-RU" smtClean="0"/>
              <a:pPr/>
              <a:t>28.06.2014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60C2D-DDD8-43A3-9D05-D5994DC405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1F478-FA4D-4F80-86FE-CEE29DFF3FD3}" type="datetimeFigureOut">
              <a:rPr lang="ru-RU" smtClean="0"/>
              <a:pPr/>
              <a:t>28.06.2014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60C2D-DDD8-43A3-9D05-D5994DC405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1F478-FA4D-4F80-86FE-CEE29DFF3FD3}" type="datetimeFigureOut">
              <a:rPr lang="ru-RU" smtClean="0"/>
              <a:pPr/>
              <a:t>28.06.2014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60C2D-DDD8-43A3-9D05-D5994DC405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1F478-FA4D-4F80-86FE-CEE29DFF3FD3}" type="datetimeFigureOut">
              <a:rPr lang="ru-RU" smtClean="0"/>
              <a:pPr/>
              <a:t>28.06.2014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60C2D-DDD8-43A3-9D05-D5994DC405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1F478-FA4D-4F80-86FE-CEE29DFF3FD3}" type="datetimeFigureOut">
              <a:rPr lang="ru-RU" smtClean="0"/>
              <a:pPr/>
              <a:t>28.06.2014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60C2D-DDD8-43A3-9D05-D5994DC405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1F478-FA4D-4F80-86FE-CEE29DFF3FD3}" type="datetimeFigureOut">
              <a:rPr lang="ru-RU" smtClean="0"/>
              <a:pPr/>
              <a:t>28.06.2014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60C2D-DDD8-43A3-9D05-D5994DC405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1F478-FA4D-4F80-86FE-CEE29DFF3FD3}" type="datetimeFigureOut">
              <a:rPr lang="ru-RU" smtClean="0"/>
              <a:pPr/>
              <a:t>28.06.2014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60C2D-DDD8-43A3-9D05-D5994DC405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1F478-FA4D-4F80-86FE-CEE29DFF3FD3}" type="datetimeFigureOut">
              <a:rPr lang="ru-RU" smtClean="0"/>
              <a:pPr/>
              <a:t>28.06.2014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60C2D-DDD8-43A3-9D05-D5994DC405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1F478-FA4D-4F80-86FE-CEE29DFF3FD3}" type="datetimeFigureOut">
              <a:rPr lang="ru-RU" smtClean="0"/>
              <a:pPr/>
              <a:t>28.06.2014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60C2D-DDD8-43A3-9D05-D5994DC405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01F478-FA4D-4F80-86FE-CEE29DFF3FD3}" type="datetimeFigureOut">
              <a:rPr lang="ru-RU" smtClean="0"/>
              <a:pPr/>
              <a:t>28.06.2014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360C2D-DDD8-43A3-9D05-D5994DC405A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20000"/>
            <a:lum/>
          </a:blip>
          <a:srcRect/>
          <a:stretch>
            <a:fillRect l="-37000" r="-3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001F478-FA4D-4F80-86FE-CEE29DFF3FD3}" type="datetimeFigureOut">
              <a:rPr lang="ru-RU" smtClean="0"/>
              <a:pPr/>
              <a:t>28.06.2014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360C2D-DDD8-43A3-9D05-D5994DC405A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e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5.jpeg"/><Relationship Id="rId4" Type="http://schemas.openxmlformats.org/officeDocument/2006/relationships/image" Target="../media/image54.jpeg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9000" r="-1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85720" y="21429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Організація обслуговування в готелях і туристичних комплексах</a:t>
            </a:r>
            <a:endParaRPr lang="ru-RU" b="1" dirty="0">
              <a:solidFill>
                <a:schemeClr val="bg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714876" y="1714488"/>
            <a:ext cx="4543412" cy="1752600"/>
          </a:xfrm>
        </p:spPr>
        <p:txBody>
          <a:bodyPr/>
          <a:lstStyle/>
          <a:p>
            <a:r>
              <a:rPr lang="uk-UA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Тема 2. </a:t>
            </a:r>
          </a:p>
          <a:p>
            <a:r>
              <a:rPr lang="uk-UA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Історія готельної справи в Україні</a:t>
            </a:r>
            <a:endParaRPr lang="ru-RU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285860"/>
          </a:xfrm>
        </p:spPr>
        <p:txBody>
          <a:bodyPr>
            <a:noAutofit/>
          </a:bodyPr>
          <a:lstStyle/>
          <a:p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Перший український готель </a:t>
            </a:r>
            <a:r>
              <a:rPr lang="uk-UA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“Під</a:t>
            </a:r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римським </a:t>
            </a:r>
            <a:r>
              <a:rPr lang="uk-UA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Цезарем”</a:t>
            </a:r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заснований 1785 р. у Львові. Зараз музей етнографії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Рисунок 8" descr="44135489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715008" y="1428736"/>
            <a:ext cx="3143272" cy="2357454"/>
          </a:xfrm>
          <a:prstGeom prst="rect">
            <a:avLst/>
          </a:prstGeom>
        </p:spPr>
      </p:pic>
      <p:pic>
        <p:nvPicPr>
          <p:cNvPr id="10" name="Рисунок 9" descr="Музей_етнографії_та_художнього_промислу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628" y="3806356"/>
            <a:ext cx="3901025" cy="2788120"/>
          </a:xfrm>
          <a:prstGeom prst="rect">
            <a:avLst/>
          </a:prstGeom>
        </p:spPr>
      </p:pic>
      <p:pic>
        <p:nvPicPr>
          <p:cNvPr id="8" name="Содержимое 7" descr="9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428596" y="1428736"/>
            <a:ext cx="5127950" cy="3357586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Український шинок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739px-Sokolov_Shynok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85330" y="1000108"/>
            <a:ext cx="7330008" cy="5575193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Корчма Х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V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ІІІ ст.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Содержимое 4" descr="1_b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59190" y="1000108"/>
            <a:ext cx="7527586" cy="5652533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357166"/>
            <a:ext cx="8229600" cy="5572164"/>
          </a:xfrm>
        </p:spPr>
        <p:txBody>
          <a:bodyPr>
            <a:normAutofit/>
          </a:bodyPr>
          <a:lstStyle/>
          <a:p>
            <a:pPr marL="0" indent="342900" algn="just">
              <a:buNone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З прийняттям християнства посилюються культурні та релігійні зв'язки Русі з країнами християнського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світу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, великого розвитку набуває паломництво. В Україні п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аломники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могли зупинятися у приватних будинках і садибах, де їх охоче приймали, а також у «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странноприйомних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» будинках при церквах і монастирях, де нічліг був переважно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безкоштовним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, рідше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– вимагав посильного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пожертвування.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Лаврський </a:t>
            </a:r>
            <a:r>
              <a:rPr lang="uk-UA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странноприйомний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дім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star_gost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428736"/>
            <a:ext cx="5500726" cy="3512080"/>
          </a:xfrm>
        </p:spPr>
      </p:pic>
      <p:pic>
        <p:nvPicPr>
          <p:cNvPr id="5" name="Рисунок 4" descr="1219924674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00760" y="1357298"/>
            <a:ext cx="2777310" cy="2651370"/>
          </a:xfrm>
          <a:prstGeom prst="rect">
            <a:avLst/>
          </a:prstGeom>
        </p:spPr>
      </p:pic>
      <p:pic>
        <p:nvPicPr>
          <p:cNvPr id="6" name="Рисунок 5" descr="img_4264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857884" y="4286256"/>
            <a:ext cx="2963073" cy="1973453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XIX-ХХ ст.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229600" cy="4840303"/>
          </a:xfrm>
        </p:spPr>
        <p:txBody>
          <a:bodyPr>
            <a:normAutofit fontScale="85000" lnSpcReduction="20000"/>
          </a:bodyPr>
          <a:lstStyle/>
          <a:p>
            <a:pPr marL="0" indent="342900" algn="just">
              <a:buNone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На рубежі XVIII і XIX ст. у столицях Російської імперії, а згодом і в губернських та повітових містах починають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масово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будувати невеликі, як правило, двоповерхові готелі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внутрішнім двором для постою коней та екіпажів. При них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облаштовувались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також невеликі ресторани або трактири.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більшості своїй вони не відзначались комфортом і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перебували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в антисанітарному стані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42900" algn="just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На ряду з ними діють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великі фешенебельні готелі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 столичних містах,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курортні готелі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, мебльовані кімнати – так звані «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номери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»,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монастирські готелі та «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странноприйомниці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»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заїжджі двори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та просто «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нічліжки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» («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нічліжні будинки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») для найбідніших.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Нічліжки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928670"/>
            <a:ext cx="8229600" cy="4525963"/>
          </a:xfrm>
        </p:spPr>
        <p:txBody>
          <a:bodyPr/>
          <a:lstStyle/>
          <a:p>
            <a:pPr marL="0" indent="342900" algn="just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Класичним зразком «нічліжок» були будинки у Москві на </a:t>
            </a:r>
            <a:r>
              <a:rPr lang="uk-UA" b="1" dirty="0" err="1" smtClean="0">
                <a:latin typeface="Times New Roman" pitchFamily="18" charset="0"/>
                <a:cs typeface="Times New Roman" pitchFamily="18" charset="0"/>
              </a:rPr>
              <a:t>Хитровому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 ринку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 З них найбільш відомим був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будинок Кулакова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(«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Кулаковка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»), У його 64 нічліжних квартирах офі­ційно було 767 місць, а ночувало іноді до 3000 осіб.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0_90d1a_fe52f8dd_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000628" y="3857628"/>
            <a:ext cx="3619520" cy="2714640"/>
          </a:xfrm>
          <a:prstGeom prst="rect">
            <a:avLst/>
          </a:prstGeom>
        </p:spPr>
      </p:pic>
      <p:pic>
        <p:nvPicPr>
          <p:cNvPr id="7" name="Рисунок 6" descr="95973126_large_1357657310_hitrovka0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71472" y="4000504"/>
            <a:ext cx="4219237" cy="267017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357166"/>
            <a:ext cx="8229600" cy="4525963"/>
          </a:xfrm>
        </p:spPr>
        <p:txBody>
          <a:bodyPr/>
          <a:lstStyle/>
          <a:p>
            <a:pPr marL="0" indent="342900" algn="just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Історичний розвиток готельного господарства України цього періоду можна дослідити найбільш детально на прикладі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Києва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(столиці Південно-Західного краю, як тоді називали Правобережну Україну),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Одеси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(центру портової зони безмитної торгівлі «порто-франко») та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Криму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(курортної зони Російської імперії).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Київ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572164"/>
          </a:xfrm>
        </p:spPr>
        <p:txBody>
          <a:bodyPr>
            <a:normAutofit fontScale="85000" lnSpcReduction="20000"/>
          </a:bodyPr>
          <a:lstStyle/>
          <a:p>
            <a:pPr marL="0" indent="342900" algn="just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До 1880 р. в Києві було всього 15 готелів. З них найбільшими були монастирські – готель для прочан при Михайлівському монастирі по вул. Трьохсвятительській, «Зелений готель», побудований у 1803-1805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pp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., який належав Лаврі та користувався популярністю не тільки у паломників. У різний час тут зупинялись О. С. Грибоєдов, А. 3.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Мурав-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йов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, М. Вовчок. Тепер це житловий будинок на вул. Мос­ковській, ЗО.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42900" algn="just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У період «будівельної лихоманки» - останні 20 років XIX ст. - у Києві було побудовано 64 готелі. У 1913 р. їх було 80, 25 з них – на Хрещатику та прилеглих до нього вулицях. Напередодні революції у готельному господарстві Києва можна виділити такі ж типи готельних підприємств, як і в цілому в Російській імперії.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Готель Михайлівського монастиря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81726_html_20f6739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40869" y="1500174"/>
            <a:ext cx="8242846" cy="4714908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solidFill>
                  <a:schemeClr val="accent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Періоди історії готельної справи в Україні</a:t>
            </a:r>
            <a:endParaRPr lang="ru-RU" dirty="0">
              <a:solidFill>
                <a:schemeClr val="accent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Середньовіччя</a:t>
            </a: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XVII-XVIII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ст.</a:t>
            </a:r>
            <a:endParaRPr lang="en-US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XIX-XX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ст.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F81cSqVBeB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286248" y="1571612"/>
            <a:ext cx="4232327" cy="5072074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Готель </a:t>
            </a:r>
            <a:r>
              <a:rPr lang="uk-UA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“Європа”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середина ХІХ ст.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00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4016" y="1142984"/>
            <a:ext cx="8604263" cy="5420422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Готель </a:t>
            </a:r>
            <a:r>
              <a:rPr lang="uk-UA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“Континенталь”</a:t>
            </a:r>
            <a:r>
              <a:rPr lang="uk-UA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середина ХІХ ст. Зараз Національна філармонія України 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1900-е-годы-Старый-почтамт-и-телефонная-станция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14348" y="1643050"/>
            <a:ext cx="7948858" cy="5001528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Готель </a:t>
            </a:r>
            <a:r>
              <a:rPr lang="uk-UA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“Національ”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ХІХ ст.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Gotel_Natsional'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14546" y="1142984"/>
            <a:ext cx="4929786" cy="5179153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Готель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“Франсуа”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фото 1910 р та сучасний вигляд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2011_0801_123720AA-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43438" y="3482578"/>
            <a:ext cx="4248667" cy="3186501"/>
          </a:xfrm>
        </p:spPr>
      </p:pic>
      <p:pic>
        <p:nvPicPr>
          <p:cNvPr id="5" name="Рисунок 4" descr="m0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00034" y="1571612"/>
            <a:ext cx="4762500" cy="286702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Готель </a:t>
            </a:r>
            <a:r>
              <a:rPr lang="uk-UA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“Ермітаж”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(Інтурист) засновано в 1905 р.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90_big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1538" y="1214422"/>
            <a:ext cx="6843065" cy="5327816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Готель </a:t>
            </a:r>
            <a:r>
              <a:rPr lang="uk-UA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“Україна”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uk-UA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Прем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’</a:t>
            </a:r>
            <a:r>
              <a:rPr lang="uk-UA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єр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Палац)</a:t>
            </a: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засновано в 1911 р.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Вид_на_фасад_і_центральний_вхід_до_готелю_Премєр_Палас_Київ_200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4414" y="1344991"/>
            <a:ext cx="6929486" cy="5197115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Номери Кане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1874 р.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0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714876" y="1357298"/>
            <a:ext cx="3671322" cy="4767950"/>
          </a:xfrm>
        </p:spPr>
      </p:pic>
      <p:sp>
        <p:nvSpPr>
          <p:cNvPr id="5" name="TextBox 4"/>
          <p:cNvSpPr txBox="1"/>
          <p:nvPr/>
        </p:nvSpPr>
        <p:spPr>
          <a:xfrm>
            <a:off x="285720" y="1357298"/>
            <a:ext cx="4357718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342000" algn="just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Будинок мав три поверхи і підвал; в бік двору виходили вікна мансарди.</a:t>
            </a:r>
            <a:br>
              <a:rPr lang="uk-UA" sz="2000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Нижній поверх був відведений для магазинів, інші приміщення здавалися для гостей. </a:t>
            </a:r>
          </a:p>
          <a:p>
            <a:pPr indent="342000" algn="just"/>
            <a:r>
              <a:rPr lang="uk-UA" sz="2000" dirty="0" smtClean="0">
                <a:latin typeface="Times New Roman" pitchFamily="18" charset="0"/>
                <a:cs typeface="Times New Roman" pitchFamily="18" charset="0"/>
              </a:rPr>
              <a:t>Номери Кане складалися в різний час з 60-68 приміщень зі змішаним плануванням (коридорною або блокової), розташованих у двох верхніх поверхах і мансарді.</a:t>
            </a:r>
            <a:endParaRPr lang="ru-RU" sz="20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uk-UA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Лукьяновський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народний дім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v-kievskoy-maloy-opere-v-remont_1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86314" y="3857628"/>
            <a:ext cx="3976690" cy="2616243"/>
          </a:xfrm>
          <a:prstGeom prst="rect">
            <a:avLst/>
          </a:prstGeom>
        </p:spPr>
      </p:pic>
      <p:pic>
        <p:nvPicPr>
          <p:cNvPr id="4" name="Содержимое 3" descr="800px-Kiev-Lukianovskiy-public-house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268902" y="1071547"/>
            <a:ext cx="4845122" cy="3143272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uk-UA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Одесса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928670"/>
            <a:ext cx="8229600" cy="4525963"/>
          </a:xfrm>
        </p:spPr>
        <p:txBody>
          <a:bodyPr/>
          <a:lstStyle/>
          <a:p>
            <a:pPr marL="0" indent="342900" algn="just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 Одесі – столиці «порто-франко» Російської імперії – напередодні революції 1917 р. було 34 готелі та 6 заїжджих дворів. Найвідоміші, що збереглися до наших днів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“Бристоль”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“Центральний”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,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“Лондонський”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Рисунок 3" descr="002ead21790e2f3ccaadc540ab28849af3df66b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357686" y="3571876"/>
            <a:ext cx="4498848" cy="2874264"/>
          </a:xfrm>
          <a:prstGeom prst="rect">
            <a:avLst/>
          </a:prstGeom>
        </p:spPr>
      </p:pic>
      <p:pic>
        <p:nvPicPr>
          <p:cNvPr id="6" name="Рисунок 5" descr="6981044_dfe06db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5720" y="3500438"/>
            <a:ext cx="3905277" cy="292895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Готель </a:t>
            </a:r>
            <a:r>
              <a:rPr lang="uk-UA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“Лондонський”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54dd4d3d1ccf9a639895972e8e0adef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85786" y="928670"/>
            <a:ext cx="7526966" cy="5519776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/>
          </a:bodyPr>
          <a:lstStyle/>
          <a:p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Х-ХІІ ст.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054617"/>
          </a:xfrm>
        </p:spPr>
        <p:txBody>
          <a:bodyPr>
            <a:normAutofit fontScale="77500" lnSpcReduction="20000"/>
          </a:bodyPr>
          <a:lstStyle/>
          <a:p>
            <a:pPr marL="0" indent="342900" algn="just">
              <a:buNone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Одними з перших притулків для подорожніх були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uk-UA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гостині двори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», які будувались у великих містах для іноземних купців.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Їх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поява пов'язана з розвитком торгівлі на Русі, яка була перехрестям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торговельних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шляхів між Західною Європою та Сходом, Півднем і Північчю. 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42900" algn="just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Іноземних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купців називали «гості». Будинки та крамниці «гостей», об'єднані в єдине подвір'я, називалися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«гостинними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дворами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marL="0" indent="342900" algn="just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Києві були «вірменське подвір'я», «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генуезьке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подвір'я», «венеціанське подвір'я», «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жидівське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 подвір'я», «лядське подвір'я», «грецьке подвір'я» з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гостинними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домами. Поступово житлова частина відділилася від торговельної та отримала назву «гостиниця». Звідси і бере початок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російська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назва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гостиниця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Крим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142984"/>
            <a:ext cx="8229600" cy="4983179"/>
          </a:xfrm>
        </p:spPr>
        <p:txBody>
          <a:bodyPr>
            <a:normAutofit fontScale="85000" lnSpcReduction="20000"/>
          </a:bodyPr>
          <a:lstStyle/>
          <a:p>
            <a:pPr marL="0" indent="342900" algn="just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Велике будівництво курортних готелів проводиться у Криму, починаючи з середини XIX ст. У цей час Крим стає популярним місцем відпочинку, а його містечка перетворюються на модні курорти. У 1843 р. затверджується проект забудови Ялти, яка раніше була маленьким поселенням і отримала статус міста тільки у 1837 р. Згідно проекту у місті починається будівництво фешенебельних готелів, великих магазинів, лікарень і приватних дач. У 1915 р. у місті працюють 14 готелів на 800 номерів, 5 пансіонатів і 3 комфортабельних приватних санаторії. Будуються го­телі, санаторії та пансіонати в Євпаторії, Саках, Судаку,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Сімеїзі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 У Севастополі вже у 1890 р. було 14 готелів і 5 пансіонатів.</a:t>
            </a:r>
          </a:p>
          <a:p>
            <a:pPr marL="0" indent="342900" algn="just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0"/>
            <a:ext cx="8501122" cy="1143000"/>
          </a:xfrm>
        </p:spPr>
        <p:txBody>
          <a:bodyPr>
            <a:normAutofit fontScale="90000"/>
          </a:bodyPr>
          <a:lstStyle/>
          <a:p>
            <a:r>
              <a:rPr lang="uk-UA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Готель </a:t>
            </a:r>
            <a:r>
              <a:rPr lang="uk-UA" sz="36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“Ореанда”</a:t>
            </a:r>
            <a:r>
              <a:rPr lang="uk-UA" sz="3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Ялта, засновано на початку ХХ ст.</a:t>
            </a:r>
            <a:endParaRPr lang="ru-RU" sz="3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0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1357298"/>
            <a:ext cx="8229600" cy="3424175"/>
          </a:xfrm>
        </p:spPr>
      </p:pic>
      <p:pic>
        <p:nvPicPr>
          <p:cNvPr id="7" name="Рисунок 6" descr="or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0694" y="4857759"/>
            <a:ext cx="3246817" cy="1826129"/>
          </a:xfrm>
          <a:prstGeom prst="rect">
            <a:avLst/>
          </a:prstGeom>
        </p:spPr>
      </p:pic>
      <p:pic>
        <p:nvPicPr>
          <p:cNvPr id="8" name="Рисунок 7" descr="or8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00034" y="4857760"/>
            <a:ext cx="3759894" cy="178595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Готель </a:t>
            </a:r>
            <a:r>
              <a:rPr lang="uk-UA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“Єлена”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Ялта, засновано на початку ХХ ст.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elena9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57224" y="1428736"/>
            <a:ext cx="7620567" cy="5120068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Вінниця, готель </a:t>
            </a:r>
            <a:r>
              <a:rPr lang="uk-UA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“Савой”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засновано 1912 р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300px-Vinnica_savo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6072198" y="2000240"/>
            <a:ext cx="2743200" cy="4383978"/>
          </a:xfrm>
        </p:spPr>
      </p:pic>
      <p:pic>
        <p:nvPicPr>
          <p:cNvPr id="5" name="Рисунок 4" descr="800px-Vinnytsia-savoy-hote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57158" y="2000240"/>
            <a:ext cx="5485643" cy="443028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otelastori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71604" y="1000109"/>
            <a:ext cx="6143668" cy="557369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Харків, готель </a:t>
            </a:r>
            <a:r>
              <a:rPr lang="uk-UA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“Асторія”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засновано 1910 р.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Харків, </a:t>
            </a:r>
            <a:r>
              <a:rPr lang="uk-UA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“Гранд-готель”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засновано на початку ХХ ст.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95524_9d0f72eb34e0788eceef395176e4db5d_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80096" y="1600199"/>
            <a:ext cx="7235242" cy="4881377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Львів </a:t>
            </a:r>
            <a:r>
              <a:rPr lang="uk-UA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“Народний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готель”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засновано в 1899 р.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448px-Гостиница_народная_Львов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143504" y="1643050"/>
            <a:ext cx="3643338" cy="4871339"/>
          </a:xfrm>
        </p:spPr>
      </p:pic>
      <p:sp>
        <p:nvSpPr>
          <p:cNvPr id="7" name="TextBox 6"/>
          <p:cNvSpPr txBox="1"/>
          <p:nvPr/>
        </p:nvSpPr>
        <p:spPr>
          <a:xfrm>
            <a:off x="214282" y="1571612"/>
            <a:ext cx="4786346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Засновано В. Нагорним та мала, за його задумом, призвести до пробудження українського готельного промислу в Галичині.</a:t>
            </a:r>
          </a:p>
          <a:p>
            <a:pPr algn="just"/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Збудовано за проектом польського архітектора 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Тадеуш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а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 Антон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ія</a:t>
            </a:r>
            <a:r>
              <a:rPr lang="vi-VN" sz="2400" dirty="0" smtClean="0">
                <a:latin typeface="Times New Roman" pitchFamily="18" charset="0"/>
                <a:cs typeface="Times New Roman" pitchFamily="18" charset="0"/>
              </a:rPr>
              <a:t> Обм</a:t>
            </a:r>
            <a:r>
              <a:rPr lang="uk-UA" sz="2400" dirty="0" err="1" smtClean="0">
                <a:latin typeface="Times New Roman" pitchFamily="18" charset="0"/>
                <a:cs typeface="Times New Roman" pitchFamily="18" charset="0"/>
              </a:rPr>
              <a:t>інского</a:t>
            </a:r>
            <a:r>
              <a:rPr lang="uk-UA" sz="24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500042"/>
            <a:ext cx="8229600" cy="4525963"/>
          </a:xfrm>
        </p:spPr>
        <p:txBody>
          <a:bodyPr/>
          <a:lstStyle/>
          <a:p>
            <a:pPr marL="0" indent="342900" algn="just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Таким чином, на початку XX ст. структуру готельного господарства України складали великі фешенебельні готелі у великих містах і на курортах, де існували також санаторії, пансіонати, вілли і притулки, а також готелі другого класу, мебльовані кімнати, заїжджі двори та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странноприйомниці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, нічліжні будинки.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428604"/>
            <a:ext cx="8229600" cy="6072230"/>
          </a:xfrm>
        </p:spPr>
        <p:txBody>
          <a:bodyPr>
            <a:noAutofit/>
          </a:bodyPr>
          <a:lstStyle/>
          <a:p>
            <a:pPr marL="0" indent="342900" algn="just">
              <a:buNone/>
            </a:pP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Після 1917 р. та встановлення радянської влади в Україні історія вітчизняного готельного господарства розвивалася переважно в рамках розвитку готельного господарства СРСР.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42900" algn="just">
              <a:buNone/>
            </a:pP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У 1918 р. декретом радянського уряду готелі були націоналізовані та передані у відання місцевих органів радянської влади. У перші пореволюційні роки більшість готелів використовується не за їх прямим призначенням. Частину готелів віддають під житло робітникам і службовцям, частину – використовують під різні державні заклади й установи. Це обумовлюється передусім складними соціально-побутовими умовами у країні та порівняно високим рівнем благоустрою готельних будинків.</a:t>
            </a:r>
          </a:p>
          <a:p>
            <a:pPr marL="0" indent="342900" algn="just">
              <a:buNone/>
            </a:pP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З початком відбудови господарства у рамках перших державних п'ятирічних планів починається й планомірний розвиток готельної справи. У Києві на початку 1930-х рр. були відбудовані та введені в дію 10 готелів на 694 номери,</a:t>
            </a:r>
            <a:r>
              <a:rPr lang="uk-UA" sz="2200" dirty="0" smtClean="0"/>
              <a:t> 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серед яких такі відомі як «Франсуа», «Ермітаж», «</a:t>
            </a:r>
            <a:r>
              <a:rPr lang="uk-UA" sz="2200" dirty="0" err="1" smtClean="0">
                <a:latin typeface="Times New Roman" pitchFamily="18" charset="0"/>
                <a:cs typeface="Times New Roman" pitchFamily="18" charset="0"/>
              </a:rPr>
              <a:t>Імперіаль</a:t>
            </a:r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», «Гранд-готель» та «Палас». </a:t>
            </a:r>
            <a:endParaRPr lang="ru-RU" sz="2200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428604"/>
            <a:ext cx="8229600" cy="4525963"/>
          </a:xfrm>
        </p:spPr>
        <p:txBody>
          <a:bodyPr>
            <a:normAutofit fontScale="77500" lnSpcReduction="20000"/>
          </a:bodyPr>
          <a:lstStyle/>
          <a:p>
            <a:pPr marL="0" indent="342900" algn="just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У 1928 р. розроблено та затверджено «Положення про комунальні трести», в якому остаточно було закріплено підпорядкованість готелів місцевим радам, запропоновано їх типовий статут. Таким чином, був визначений юридичний статус готелів, з'явилися так звані «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комунальні готелі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».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42900" algn="just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Серед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відомчих готелів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найбільша їх кількість перебувала у віданні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«Інтуриста»,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який отримав власну матеріальну базу після об'єднання у 1933 р. з </a:t>
            </a:r>
            <a:br>
              <a:rPr lang="uk-UA" dirty="0" smtClean="0">
                <a:latin typeface="Times New Roman" pitchFamily="18" charset="0"/>
                <a:cs typeface="Times New Roman" pitchFamily="18" charset="0"/>
              </a:rPr>
            </a:b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ВАТ «Готель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».</a:t>
            </a:r>
          </a:p>
          <a:p>
            <a:pPr marL="0" indent="342900" algn="just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У Києві «Інтуристу» належали готель «Ермітаж» («Інтурист»), «Україна» (нині «Прем'єр Палац»), у Львові – «Жорж», у Ялті – «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Ореанда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» і «Таврида». Всі ці готелі були побудовані наприкінці XIX - на початку XX ст.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Стайня гостинного двору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PD_80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77336" y="1600200"/>
            <a:ext cx="7389327" cy="4525963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500042"/>
            <a:ext cx="8229600" cy="5786478"/>
          </a:xfrm>
        </p:spPr>
        <p:txBody>
          <a:bodyPr>
            <a:normAutofit lnSpcReduction="10000"/>
          </a:bodyPr>
          <a:lstStyle/>
          <a:p>
            <a:pPr marL="0" indent="342900" algn="just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У 1930-х рр. розробляються перші типові проекти готелів – спочатку на 50-100 місць, згодом – більших, на 150 місць. Підвищується благоустрій готелів – частина номерів оснащується умивальниками, з'являються багатокімнатні номери, заклади харчування при готелях, збільшується кількість послуг.</a:t>
            </a:r>
          </a:p>
          <a:p>
            <a:pPr marL="0" indent="342900" algn="just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Величезними були збитки, завдані готельному господарству СРСР під час Другої світової війни. Особливо постраждало готельне господарство окупованої України – майже всі великі готелі були знищені.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285728"/>
            <a:ext cx="8229600" cy="1143000"/>
          </a:xfrm>
        </p:spPr>
        <p:txBody>
          <a:bodyPr>
            <a:noAutofit/>
          </a:bodyPr>
          <a:lstStyle/>
          <a:p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Пожежа в 1941 р. Готель </a:t>
            </a:r>
            <a:r>
              <a:rPr lang="uk-UA" sz="2800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“Національ”</a:t>
            </a:r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, загальний вигляд зруйнованого Хрещатика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Kyiv-Chrestjatyk-Hotel_'Nazionalnuj'_194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57158" y="1458764"/>
            <a:ext cx="3571900" cy="4853125"/>
          </a:xfrm>
        </p:spPr>
      </p:pic>
      <p:pic>
        <p:nvPicPr>
          <p:cNvPr id="5" name="Рисунок 4" descr="Ruined_Kiev_in WWII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000496" y="1500174"/>
            <a:ext cx="4718067" cy="3000396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Готельне господарство України в післявоєнні роки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285860"/>
            <a:ext cx="8329642" cy="5214974"/>
          </a:xfrm>
        </p:spPr>
        <p:txBody>
          <a:bodyPr>
            <a:normAutofit fontScale="70000" lnSpcReduction="20000"/>
          </a:bodyPr>
          <a:lstStyle/>
          <a:p>
            <a:pPr marL="0" indent="342900" algn="just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У Києві вже у лютому 1944 р. Раднарком УРСР прийняв постанову № 63 «Про відновлення готельного фонду м. Києва і доведення до санітарного стану існуючих готелів». Розпочинається масове будівництво готелів, але у своїй більшості - низького рівня якості.</a:t>
            </a:r>
          </a:p>
          <a:p>
            <a:pPr marL="0" indent="342900" algn="just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Перша всесоюзна класифікація готелів у 1952 р. показала їх невідповідність світовим вимогам. Тому 60-ті рр. XX ст. були періодом широкої модернізації готельної бази. Поряд з модернізацією існуючих готелів активно будуються нові. Станом на 1972 р. в Україні існує близько 800 готелів на 73300 місць, з них 92 – у  сільських населених пунктах, 366 – у селищах міського типу і 399 – у містах. Значно менше на цей час мотелів – лише 5 і 6 кемпінгів. Усього до середини 1970-х рр. в Україні збудовано 97 готелів на 11079 місць у великих містах. Порівняно з 1956 р. кількість готелів зросла майже на 165%, місць у них – у 3,5 рази.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Готель </a:t>
            </a:r>
            <a:r>
              <a:rPr lang="uk-UA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“Дніпро”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Київ,  60-ті роки ХХ ст.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dnepr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4414" y="1214422"/>
            <a:ext cx="7039040" cy="5279280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Готель </a:t>
            </a:r>
            <a:r>
              <a:rPr lang="uk-UA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“Інтурист”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Харків, 60-ті роки ХХ ст.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Содержимое 8" descr="Hotel_Tourist_Kharkov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14414" y="1600200"/>
            <a:ext cx="6500857" cy="4875643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428604"/>
            <a:ext cx="8229600" cy="5929354"/>
          </a:xfrm>
        </p:spPr>
        <p:txBody>
          <a:bodyPr>
            <a:normAutofit fontScale="92500" lnSpcReduction="10000"/>
          </a:bodyPr>
          <a:lstStyle/>
          <a:p>
            <a:pPr marL="0" indent="342900" algn="just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У 1970-ті – на початку 1980-х рр. спостерігається справжній «бум» готельного будівництва.</a:t>
            </a:r>
          </a:p>
          <a:p>
            <a:pPr marL="0" indent="342900" algn="just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Значно підвищується рівень комфортності готелів, їх інженерно-технічний благоустрій. Будуються великі готельні комплекси покращеної архітектури. Готелі нагороджуються преміями й дипломами за архітектуру. Більшість готелів будуються вже як комплекси, до складу яких обов'язково входить харчоблок, інколи –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конгресний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або рекреаційний блок. Поряд з готелями активно будуються додаткові засоби розміщення.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42900" algn="just">
              <a:buNone/>
            </a:pP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uk-UA" sz="28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На всесоюзному огляді досягнень радянської архітектури премії був удостоєний київський готель «Київ»</a:t>
            </a:r>
            <a:endParaRPr lang="ru-RU" sz="28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Готель_'Київ'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1643050"/>
            <a:ext cx="3643338" cy="4857784"/>
          </a:xfrm>
        </p:spPr>
      </p:pic>
      <p:pic>
        <p:nvPicPr>
          <p:cNvPr id="7" name="Рисунок 6" descr="trehko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429124" y="1643050"/>
            <a:ext cx="2198093" cy="1143008"/>
          </a:xfrm>
          <a:prstGeom prst="rect">
            <a:avLst/>
          </a:prstGeom>
        </p:spPr>
      </p:pic>
      <p:pic>
        <p:nvPicPr>
          <p:cNvPr id="8" name="Рисунок 7" descr="odnokom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643702" y="4929198"/>
            <a:ext cx="2214578" cy="1528059"/>
          </a:xfrm>
          <a:prstGeom prst="rect">
            <a:avLst/>
          </a:prstGeom>
        </p:spPr>
      </p:pic>
      <p:pic>
        <p:nvPicPr>
          <p:cNvPr id="9" name="Рисунок 8" descr="konf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500694" y="3143248"/>
            <a:ext cx="1905000" cy="142875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357166"/>
            <a:ext cx="8229600" cy="6072230"/>
          </a:xfrm>
        </p:spPr>
        <p:txBody>
          <a:bodyPr>
            <a:normAutofit/>
          </a:bodyPr>
          <a:lstStyle/>
          <a:p>
            <a:pPr marL="0" indent="342900" algn="just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Готельна база «Інтуриста» збільшилася з 25 готелів у 1970 р. до 73 готелів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у 1988 р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., серед яких такі висококласні українські готелі як «Ялта» в Ялті (4*), «Інтурист» (4*), «Русь» (3*), і «Либідь» (3*) у Києві, «Запоріжжя» у Запоріжжі, «Чорне море» в Одесі, «Закарпаття» в Ужгороді, «Дністер» у Львові, «Черемош» у Чернівцях. Матеріальну базу «Інтуриста» складали також 13 мотелів, 11 кемпінгів – загалом на 55 тис. місць в усіх засобах розміщення, з них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10096 місць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 Україні.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Готель Ялта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1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1071546"/>
            <a:ext cx="8271396" cy="5406564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Готель </a:t>
            </a:r>
            <a:r>
              <a:rPr lang="uk-UA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“Черемош”</a:t>
            </a:r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14070512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71472" y="1071546"/>
            <a:ext cx="8136917" cy="5396934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ХІІІ-ХІ</a:t>
            </a:r>
            <a:r>
              <a:rPr lang="en-US" dirty="0" smtClean="0">
                <a:latin typeface="Times New Roman" pitchFamily="18" charset="0"/>
                <a:cs typeface="Times New Roman" pitchFamily="18" charset="0"/>
              </a:rPr>
              <a:t>V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ст.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00108"/>
            <a:ext cx="8229600" cy="5500726"/>
          </a:xfrm>
        </p:spPr>
        <p:txBody>
          <a:bodyPr>
            <a:normAutofit fontScale="85000" lnSpcReduction="10000"/>
          </a:bodyPr>
          <a:lstStyle/>
          <a:p>
            <a:pPr marL="0" indent="342900" algn="just">
              <a:buNone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У період володарювання Золотої Орди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Русі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виникають заїжджі двори для чиновників і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гінців великого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хана, які подорожують у службових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справах.</a:t>
            </a:r>
          </a:p>
          <a:p>
            <a:pPr marL="0" indent="342900" algn="just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відстані приблизно 40 км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були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збудовані стадії - так звані «</a:t>
            </a:r>
            <a:r>
              <a:rPr lang="uk-UA" b="1" dirty="0" err="1">
                <a:latin typeface="Times New Roman" pitchFamily="18" charset="0"/>
                <a:cs typeface="Times New Roman" pitchFamily="18" charset="0"/>
              </a:rPr>
              <a:t>янби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» або «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ямби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» (у російському варіанті «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ями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»), забезпечені запасами свіжої провізії,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ліжками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з чистою білизною та всім необхідним для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подорожнього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. Величезні володіння Золотої Орди були вкриті мережею таких «ямів», де зупинялись, міняли коней та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відпочивали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гінці великого хана. При кожній «ямі» були стайні з кіньми і в кожному такому станційному будинку був наглядач, який слідкував за тим, щоби коні були завжди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напоготові. 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1143000"/>
          </a:xfrm>
        </p:spPr>
        <p:txBody>
          <a:bodyPr/>
          <a:lstStyle/>
          <a:p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Готель </a:t>
            </a:r>
            <a:r>
              <a:rPr lang="uk-UA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“Закарпаття”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Содержимое 5" descr="1066676_590b4d8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928662" y="1130678"/>
            <a:ext cx="7286675" cy="5465007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285728"/>
            <a:ext cx="8286808" cy="6143668"/>
          </a:xfrm>
        </p:spPr>
        <p:txBody>
          <a:bodyPr>
            <a:normAutofit fontScale="62500" lnSpcReduction="20000"/>
          </a:bodyPr>
          <a:lstStyle/>
          <a:p>
            <a:pPr marL="0" indent="342900" algn="just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Збільшення готельної бази та зростання вимог до її якості вимагали нового підходу до нормативно-правової бази її організації та управління. У серпні 1977 р. виходить постанова «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Про заходи з подальшого покращення обслуговування населення в готелях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». В результаті цієї постанови змінюються будівельні стандарти, переглядається якісна оцінка наявної бази, збільшується кількість додаткових послуг. У 1979 р. прийнято нові «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Будівельні норми та правила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», 2 березня 1979 р. – «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Положення про віднесення готелів до розрядів, а номерів у них - до категорій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» – нова класифікація готелів у СРСР, яка після змін і доповнень 1984 р. діяла до початку 1990-х рр.</a:t>
            </a:r>
          </a:p>
          <a:p>
            <a:pPr marL="0" indent="342900" algn="just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У 1970-80-ті рр. остаточно складається система управління готелями в СРСР. Безпосередньо господарське управління готелями здійснювали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виконкоми місцевих рад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через свої управління, відділи та комунальні комбінати - в залежності від величини міста, кількості готелів у ньому, їх місткості тощо. У Києві роботою готелів керувало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Управління комунального та побутового обслуговування Київського міськвиконкому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 У великих обласних центрах були створені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виробничі об'єднання готельного господарства (ВОГГ)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, до складу яких входили міські готелі. У невеликих містах готелі підпорядковувались безпосередньо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відділам комунального господарства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, а в маленьких містечках вони входили до складу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комбінатів побутових підприємств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42900" algn="just">
              <a:buNone/>
            </a:pPr>
            <a:endParaRPr lang="ru-RU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У 1977 р. у Києві відкрито технікум готельного господарства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mVPSNinNvD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54983" y="1600200"/>
            <a:ext cx="6045975" cy="4839036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1428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Готельне господарство України в 80-90 рр. ХХ ст.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500174"/>
            <a:ext cx="8229600" cy="5000660"/>
          </a:xfrm>
        </p:spPr>
        <p:txBody>
          <a:bodyPr>
            <a:noAutofit/>
          </a:bodyPr>
          <a:lstStyle/>
          <a:p>
            <a:pPr marL="0" indent="342900" algn="just">
              <a:buNone/>
            </a:pPr>
            <a:r>
              <a:rPr lang="uk-UA" sz="2100" dirty="0" smtClean="0">
                <a:latin typeface="Times New Roman" pitchFamily="18" charset="0"/>
                <a:cs typeface="Times New Roman" pitchFamily="18" charset="0"/>
              </a:rPr>
              <a:t>Готельне будівництво в СРСР досягає піку в 1980 р. що був роком проведення XXII Олімпійських ігор. </a:t>
            </a:r>
          </a:p>
          <a:p>
            <a:pPr marL="0" indent="342900" algn="just">
              <a:buNone/>
            </a:pPr>
            <a:r>
              <a:rPr lang="uk-UA" sz="2100" dirty="0" smtClean="0">
                <a:latin typeface="Times New Roman" pitchFamily="18" charset="0"/>
                <a:cs typeface="Times New Roman" pitchFamily="18" charset="0"/>
              </a:rPr>
              <a:t>У той же час у готельному господарстві країни намітилася низка </a:t>
            </a:r>
            <a:r>
              <a:rPr lang="uk-UA" sz="2100" b="1" dirty="0" smtClean="0">
                <a:latin typeface="Times New Roman" pitchFamily="18" charset="0"/>
                <a:cs typeface="Times New Roman" pitchFamily="18" charset="0"/>
              </a:rPr>
              <a:t>негативних тенденцій</a:t>
            </a:r>
            <a:r>
              <a:rPr lang="uk-UA" sz="2100" dirty="0" smtClean="0">
                <a:latin typeface="Times New Roman" pitchFamily="18" charset="0"/>
                <a:cs typeface="Times New Roman" pitchFamily="18" charset="0"/>
              </a:rPr>
              <a:t>. Наприкінці </a:t>
            </a:r>
            <a:r>
              <a:rPr lang="uk-UA" sz="2100" b="1" dirty="0" smtClean="0">
                <a:latin typeface="Times New Roman" pitchFamily="18" charset="0"/>
                <a:cs typeface="Times New Roman" pitchFamily="18" charset="0"/>
              </a:rPr>
              <a:t>1980-х рр. </a:t>
            </a:r>
            <a:r>
              <a:rPr lang="uk-UA" sz="2100" dirty="0" smtClean="0">
                <a:latin typeface="Times New Roman" pitchFamily="18" charset="0"/>
                <a:cs typeface="Times New Roman" pitchFamily="18" charset="0"/>
              </a:rPr>
              <a:t>темпи готельного будівництва значно знизилися, з'явилися «довгобуди». Забезпеченість готельними місцями складала </a:t>
            </a:r>
            <a:r>
              <a:rPr lang="uk-UA" sz="2100" b="1" dirty="0" smtClean="0">
                <a:latin typeface="Times New Roman" pitchFamily="18" charset="0"/>
                <a:cs typeface="Times New Roman" pitchFamily="18" charset="0"/>
              </a:rPr>
              <a:t>2,5 місця на 1 тис. жителів</a:t>
            </a:r>
            <a:r>
              <a:rPr lang="uk-UA" sz="2100" dirty="0" smtClean="0">
                <a:latin typeface="Times New Roman" pitchFamily="18" charset="0"/>
                <a:cs typeface="Times New Roman" pitchFamily="18" charset="0"/>
              </a:rPr>
              <a:t>, що є дуже низьким показником. Нестача готельних місць і відсутність економічних стимулів в управлінні персоналом породжували штучний дефіцит готельних місць, на основі якого процвітали </a:t>
            </a:r>
            <a:r>
              <a:rPr lang="uk-UA" sz="2100" b="1" dirty="0" smtClean="0">
                <a:latin typeface="Times New Roman" pitchFamily="18" charset="0"/>
                <a:cs typeface="Times New Roman" pitchFamily="18" charset="0"/>
              </a:rPr>
              <a:t>корупція, хабарництво</a:t>
            </a:r>
            <a:r>
              <a:rPr lang="uk-UA" sz="2100" dirty="0" smtClean="0">
                <a:latin typeface="Times New Roman" pitchFamily="18" charset="0"/>
                <a:cs typeface="Times New Roman" pitchFamily="18" charset="0"/>
              </a:rPr>
              <a:t>. Дуже повільно запроваджувалася сучасна техніка, зокрема комп'ютерна, низьким був ступінь механізації праці. Навіть прийняття у 1985 р. </a:t>
            </a:r>
            <a:r>
              <a:rPr lang="uk-UA" sz="2100" b="1" dirty="0" smtClean="0">
                <a:latin typeface="Times New Roman" pitchFamily="18" charset="0"/>
                <a:cs typeface="Times New Roman" pitchFamily="18" charset="0"/>
              </a:rPr>
              <a:t>«Комплексної програми розвитку виробництва товарів народного споживання та сфери послуг на 1986-2000 рр.», </a:t>
            </a:r>
            <a:r>
              <a:rPr lang="uk-UA" sz="2100" dirty="0" smtClean="0">
                <a:latin typeface="Times New Roman" pitchFamily="18" charset="0"/>
                <a:cs typeface="Times New Roman" pitchFamily="18" charset="0"/>
              </a:rPr>
              <a:t>націленої на вирішення багатьох проблем, було плановим командним заходом і не принесло бажаних результатів.</a:t>
            </a: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Готель </a:t>
            </a:r>
            <a:r>
              <a:rPr lang="uk-UA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“Русь”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rus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14282" y="1357298"/>
            <a:ext cx="3853892" cy="2928958"/>
          </a:xfrm>
        </p:spPr>
      </p:pic>
      <p:pic>
        <p:nvPicPr>
          <p:cNvPr id="11" name="Рисунок 10" descr="room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214810" y="1428736"/>
            <a:ext cx="4572032" cy="1171292"/>
          </a:xfrm>
          <a:prstGeom prst="rect">
            <a:avLst/>
          </a:prstGeom>
        </p:spPr>
      </p:pic>
      <p:pic>
        <p:nvPicPr>
          <p:cNvPr id="13" name="Рисунок 12" descr="restaurant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214810" y="2928934"/>
            <a:ext cx="4740480" cy="1214446"/>
          </a:xfrm>
          <a:prstGeom prst="rect">
            <a:avLst/>
          </a:prstGeom>
        </p:spPr>
      </p:pic>
      <p:pic>
        <p:nvPicPr>
          <p:cNvPr id="14" name="Рисунок 13" descr="president_suite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214282" y="4429132"/>
            <a:ext cx="8643998" cy="2104665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Готель </a:t>
            </a:r>
            <a:r>
              <a:rPr lang="uk-UA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“Братислава”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arton16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14348" y="1142984"/>
            <a:ext cx="7786742" cy="5193696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XV ст.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342900" algn="just">
              <a:buNone/>
            </a:pPr>
            <a:r>
              <a:rPr lang="uk-UA" dirty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Московській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державі був створений т. </a:t>
            </a:r>
            <a:r>
              <a:rPr lang="uk-UA" dirty="0" err="1">
                <a:latin typeface="Times New Roman" pitchFamily="18" charset="0"/>
                <a:cs typeface="Times New Roman" pitchFamily="18" charset="0"/>
              </a:rPr>
              <a:t>зв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Ямський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приказ, що відав ямською, тобто поштовою справою на Русі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(з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1723 до 1781 р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 – Ямська канцелярія). Головними закладами </a:t>
            </a:r>
            <a:r>
              <a:rPr lang="uk-UA" dirty="0" err="1" smtClean="0">
                <a:latin typeface="Times New Roman" pitchFamily="18" charset="0"/>
                <a:cs typeface="Times New Roman" pitchFamily="18" charset="0"/>
              </a:rPr>
              <a:t>гостиності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стають ямські слободи.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0034" y="0"/>
            <a:ext cx="8229600" cy="1143000"/>
          </a:xfrm>
        </p:spPr>
        <p:txBody>
          <a:bodyPr/>
          <a:lstStyle/>
          <a:p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Ямська слобода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1379398999_sloboda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71538" y="3143248"/>
            <a:ext cx="6838950" cy="3543300"/>
          </a:xfrm>
        </p:spPr>
      </p:pic>
      <p:sp>
        <p:nvSpPr>
          <p:cNvPr id="5" name="TextBox 4"/>
          <p:cNvSpPr txBox="1"/>
          <p:nvPr/>
        </p:nvSpPr>
        <p:spPr>
          <a:xfrm>
            <a:off x="357158" y="1214422"/>
            <a:ext cx="8429684" cy="178510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266700" algn="just"/>
            <a:r>
              <a:rPr lang="uk-UA" sz="2200" dirty="0" smtClean="0">
                <a:latin typeface="Times New Roman" pitchFamily="18" charset="0"/>
                <a:cs typeface="Times New Roman" pitchFamily="18" charset="0"/>
              </a:rPr>
              <a:t>Посередині ямської слободи знаходився ямський двір, який складався з кількох хат. Найбільша хата віддавалася для гостей, а в інших жили «двірники» і дяк-письмоводитель. Поруч з хатами перебували сінники, комори і стайні,  все було обнесено парканом або тином. </a:t>
            </a:r>
            <a:endParaRPr lang="ru-RU" sz="22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Поштова станція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risunok03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285852" y="1666156"/>
            <a:ext cx="6357982" cy="4250766"/>
          </a:xfr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0"/>
            <a:ext cx="8229600" cy="1143000"/>
          </a:xfrm>
        </p:spPr>
        <p:txBody>
          <a:bodyPr/>
          <a:lstStyle/>
          <a:p>
            <a:r>
              <a:rPr lang="uk-UA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Початок XVIII ст. </a:t>
            </a:r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071546"/>
            <a:ext cx="8229600" cy="5357850"/>
          </a:xfrm>
        </p:spPr>
        <p:txBody>
          <a:bodyPr>
            <a:normAutofit fontScale="77500" lnSpcReduction="20000"/>
          </a:bodyPr>
          <a:lstStyle/>
          <a:p>
            <a:pPr marL="0" indent="342900" algn="just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На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Русі з'являються «поштові тракти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» – лінії далекого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кінного зв'язку, що з'єднували Москву з Петербургом, Ригою, Архангельськом, Псковом, з 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поштовими станціями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та 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заїжджими дворами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на них. Ці поштові тракти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обслуговувались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ямщиками, що перевозили пошту, подорожніх і вантажі. Зі збільшенням й удосконаленням мережі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шляхів збільшується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і кількість цих закладів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– на початку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XIX ст. у Російській імперії було вже 3200 поштових станцій та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заїжджих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дворів. </a:t>
            </a:r>
            <a:endParaRPr lang="uk-UA" dirty="0" smtClean="0">
              <a:latin typeface="Times New Roman" pitchFamily="18" charset="0"/>
              <a:cs typeface="Times New Roman" pitchFamily="18" charset="0"/>
            </a:endParaRPr>
          </a:p>
          <a:p>
            <a:pPr marL="0" indent="342900" algn="just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У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той же час при поштовому відомстві почали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організувати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готелі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0" indent="342900" algn="just">
              <a:buNone/>
            </a:pP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Розміщення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надавали також заклади, де основною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послугою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спочатку був продаж їжі та хмільних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напоїв – </a:t>
            </a:r>
            <a:r>
              <a:rPr lang="uk-UA" b="1" dirty="0" smtClean="0">
                <a:latin typeface="Times New Roman" pitchFamily="18" charset="0"/>
                <a:cs typeface="Times New Roman" pitchFamily="18" charset="0"/>
              </a:rPr>
              <a:t>шинки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 та </a:t>
            </a:r>
            <a:r>
              <a:rPr lang="uk-UA" b="1" dirty="0">
                <a:latin typeface="Times New Roman" pitchFamily="18" charset="0"/>
                <a:cs typeface="Times New Roman" pitchFamily="18" charset="0"/>
              </a:rPr>
              <a:t>корчми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, які будували на </a:t>
            </a:r>
            <a:r>
              <a:rPr lang="uk-UA" dirty="0" smtClean="0">
                <a:latin typeface="Times New Roman" pitchFamily="18" charset="0"/>
                <a:cs typeface="Times New Roman" pitchFamily="18" charset="0"/>
              </a:rPr>
              <a:t>торговельних </a:t>
            </a:r>
            <a:r>
              <a:rPr lang="uk-UA" dirty="0">
                <a:latin typeface="Times New Roman" pitchFamily="18" charset="0"/>
                <a:cs typeface="Times New Roman" pitchFamily="18" charset="0"/>
              </a:rPr>
              <a:t>і чумацьких шляхах. Плата за проживання тут була невеликою, але й умови - далекі від комфортних.</a:t>
            </a:r>
            <a:endParaRPr lang="ru-RU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476</TotalTime>
  <Words>2301</Words>
  <Application>Microsoft Office PowerPoint</Application>
  <PresentationFormat>Экран (4:3)</PresentationFormat>
  <Paragraphs>92</Paragraphs>
  <Slides>55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55</vt:i4>
      </vt:variant>
    </vt:vector>
  </HeadingPairs>
  <TitlesOfParts>
    <vt:vector size="56" baseType="lpstr">
      <vt:lpstr>Тема Office</vt:lpstr>
      <vt:lpstr>Організація обслуговування в готелях і туристичних комплексах</vt:lpstr>
      <vt:lpstr>Періоди історії готельної справи в Україні</vt:lpstr>
      <vt:lpstr>Х-ХІІ ст.</vt:lpstr>
      <vt:lpstr>Стайня гостинного двору</vt:lpstr>
      <vt:lpstr>ХІІІ-ХІV ст.</vt:lpstr>
      <vt:lpstr>XV ст. </vt:lpstr>
      <vt:lpstr>Ямська слобода</vt:lpstr>
      <vt:lpstr>Поштова станція</vt:lpstr>
      <vt:lpstr>Початок XVIII ст. </vt:lpstr>
      <vt:lpstr>Перший український готель “Під римським Цезарем” заснований 1785 р. у Львові. Зараз музей етнографії</vt:lpstr>
      <vt:lpstr>Український шинок</vt:lpstr>
      <vt:lpstr>Корчма ХVІІІ ст.</vt:lpstr>
      <vt:lpstr>Слайд 13</vt:lpstr>
      <vt:lpstr>Лаврський странноприйомний дім</vt:lpstr>
      <vt:lpstr>XIX-ХХ ст.</vt:lpstr>
      <vt:lpstr>Нічліжки</vt:lpstr>
      <vt:lpstr>Слайд 17</vt:lpstr>
      <vt:lpstr>Київ</vt:lpstr>
      <vt:lpstr>Готель Михайлівського монастиря </vt:lpstr>
      <vt:lpstr>Готель “Європа” середина ХІХ ст.</vt:lpstr>
      <vt:lpstr>Готель “Континенталь” середина ХІХ ст. Зараз Національна філармонія України </vt:lpstr>
      <vt:lpstr>Готель “Національ” ХІХ ст.</vt:lpstr>
      <vt:lpstr>Готель “Франсуа” фото 1910 р та сучасний вигляд</vt:lpstr>
      <vt:lpstr>Готель “Ермітаж” (Інтурист) засновано в 1905 р.</vt:lpstr>
      <vt:lpstr>Готель “Україна”(Прем’єр Палац) засновано в 1911 р.</vt:lpstr>
      <vt:lpstr>Номери Кане 1874 р.</vt:lpstr>
      <vt:lpstr>Лукьяновський народний дім</vt:lpstr>
      <vt:lpstr>Одесса</vt:lpstr>
      <vt:lpstr>Готель “Лондонський”</vt:lpstr>
      <vt:lpstr>Крим</vt:lpstr>
      <vt:lpstr>Готель “Ореанда” Ялта, засновано на початку ХХ ст.</vt:lpstr>
      <vt:lpstr>Готель “Єлена” Ялта, засновано на початку ХХ ст.</vt:lpstr>
      <vt:lpstr>Вінниця, готель “Савой” засновано 1912 р</vt:lpstr>
      <vt:lpstr>Харків, готель “Асторія” засновано 1910 р.</vt:lpstr>
      <vt:lpstr>Харків, “Гранд-готель” засновано на початку ХХ ст. </vt:lpstr>
      <vt:lpstr>Львів “Народний готель” засновано в 1899 р. </vt:lpstr>
      <vt:lpstr>Слайд 37</vt:lpstr>
      <vt:lpstr>Слайд 38</vt:lpstr>
      <vt:lpstr>Слайд 39</vt:lpstr>
      <vt:lpstr>Слайд 40</vt:lpstr>
      <vt:lpstr>Пожежа в 1941 р. Готель “Національ”, загальний вигляд зруйнованого Хрещатика</vt:lpstr>
      <vt:lpstr>Готельне господарство України в післявоєнні роки</vt:lpstr>
      <vt:lpstr>Готель “Дніпро” Київ,  60-ті роки ХХ ст.</vt:lpstr>
      <vt:lpstr>Готель “Інтурист” Харків, 60-ті роки ХХ ст.</vt:lpstr>
      <vt:lpstr>Слайд 45</vt:lpstr>
      <vt:lpstr>На всесоюзному огляді досягнень радянської архітектури премії був удостоєний київський готель «Київ»</vt:lpstr>
      <vt:lpstr>Слайд 47</vt:lpstr>
      <vt:lpstr>Готель Ялта</vt:lpstr>
      <vt:lpstr>Готель “Черемош” </vt:lpstr>
      <vt:lpstr>Готель “Закарпаття”</vt:lpstr>
      <vt:lpstr>Слайд 51</vt:lpstr>
      <vt:lpstr>У 1977 р. у Києві відкрито технікум готельного господарства</vt:lpstr>
      <vt:lpstr>Готельне господарство України в 80-90 рр. ХХ ст.</vt:lpstr>
      <vt:lpstr>Готель “Русь”</vt:lpstr>
      <vt:lpstr>Готель “Братислава”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Організація обслуговування в готелях і туристичних комплексах</dc:title>
  <dc:creator>master</dc:creator>
  <cp:lastModifiedBy>Татьяна</cp:lastModifiedBy>
  <cp:revision>50</cp:revision>
  <dcterms:created xsi:type="dcterms:W3CDTF">2013-11-28T11:15:39Z</dcterms:created>
  <dcterms:modified xsi:type="dcterms:W3CDTF">2014-06-28T20:18:05Z</dcterms:modified>
</cp:coreProperties>
</file>