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0099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6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11" name="Номер слайда 10"/>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1F819451-B9C8-4E7D-9D0F-349C5EA11589}" type="slidenum">
              <a:rPr lang="uk-UA" smtClean="0"/>
              <a:pPr/>
              <a:t>‹#›</a:t>
            </a:fld>
            <a:endParaRPr lang="uk-UA"/>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1F819451-B9C8-4E7D-9D0F-349C5EA11589}"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C0ADCCC-79B3-4D83-972D-09D4F03A7B6D}" type="datetimeFigureOut">
              <a:rPr lang="uk-UA" smtClean="0"/>
              <a:pPr/>
              <a:t>11.02.2018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1F819451-B9C8-4E7D-9D0F-349C5EA11589}"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ADCCC-79B3-4D83-972D-09D4F03A7B6D}" type="datetimeFigureOut">
              <a:rPr lang="uk-UA" smtClean="0"/>
              <a:pPr/>
              <a:t>11.02.2018</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19451-B9C8-4E7D-9D0F-349C5EA11589}"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C0ADCCC-79B3-4D83-972D-09D4F03A7B6D}" type="datetimeFigureOut">
              <a:rPr lang="uk-UA" smtClean="0"/>
              <a:pPr/>
              <a:t>11.02.2018</a:t>
            </a:fld>
            <a:endParaRPr lang="uk-UA"/>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uk-UA"/>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F819451-B9C8-4E7D-9D0F-349C5EA11589}"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1052736"/>
            <a:ext cx="8229600" cy="3168352"/>
          </a:xfrm>
        </p:spPr>
        <p:txBody>
          <a:bodyPr>
            <a:normAutofit/>
          </a:bodyPr>
          <a:lstStyle/>
          <a:p>
            <a:pPr algn="ctr"/>
            <a:r>
              <a:rPr lang="uk-UA" sz="7200" dirty="0" smtClean="0"/>
              <a:t>Мікроклімат готелю</a:t>
            </a:r>
            <a:endParaRPr lang="uk-UA"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296144"/>
          </a:xfrm>
        </p:spPr>
        <p:txBody>
          <a:bodyPr>
            <a:noAutofit/>
          </a:bodyPr>
          <a:lstStyle/>
          <a:p>
            <a:r>
              <a:rPr lang="uk-UA" sz="3200" b="1" dirty="0" smtClean="0"/>
              <a:t>Важливим санітарним заходом у боротьбі з забрудненням повітря є провітрювання приміщень. </a:t>
            </a:r>
            <a:endParaRPr lang="uk-UA" sz="3200" b="1" dirty="0"/>
          </a:p>
        </p:txBody>
      </p:sp>
      <p:sp>
        <p:nvSpPr>
          <p:cNvPr id="3" name="Содержимое 2"/>
          <p:cNvSpPr>
            <a:spLocks noGrp="1"/>
          </p:cNvSpPr>
          <p:nvPr>
            <p:ph idx="1"/>
          </p:nvPr>
        </p:nvSpPr>
        <p:spPr>
          <a:xfrm>
            <a:off x="457200" y="1772816"/>
            <a:ext cx="8229600" cy="4353347"/>
          </a:xfrm>
        </p:spPr>
        <p:txBody>
          <a:bodyPr>
            <a:normAutofit fontScale="92500" lnSpcReduction="20000"/>
          </a:bodyPr>
          <a:lstStyle/>
          <a:p>
            <a:r>
              <a:rPr lang="uk-UA" dirty="0" smtClean="0"/>
              <a:t> Вентиляція може бути </a:t>
            </a:r>
            <a:r>
              <a:rPr lang="uk-UA" b="1" i="1" dirty="0" smtClean="0">
                <a:solidFill>
                  <a:srgbClr val="009900"/>
                </a:solidFill>
              </a:rPr>
              <a:t>природною</a:t>
            </a:r>
            <a:r>
              <a:rPr lang="uk-UA" dirty="0" smtClean="0"/>
              <a:t> – на основі різниці температур всередині приміщення та за його межами. Її можна </a:t>
            </a:r>
            <a:r>
              <a:rPr lang="uk-UA" b="1" dirty="0" smtClean="0">
                <a:solidFill>
                  <a:srgbClr val="009900"/>
                </a:solidFill>
              </a:rPr>
              <a:t>підсилити </a:t>
            </a:r>
            <a:r>
              <a:rPr lang="uk-UA" dirty="0" smtClean="0"/>
              <a:t>відкриванням  кватирок і фрамуг. Правильне і часте провітрювання приміщень зменшує кількість мікроорганізмів і пилу в повітрі у 3-5 разів.  </a:t>
            </a:r>
            <a:r>
              <a:rPr lang="uk-UA" b="1" dirty="0" smtClean="0">
                <a:solidFill>
                  <a:srgbClr val="009900"/>
                </a:solidFill>
              </a:rPr>
              <a:t>Штучна вентиляція </a:t>
            </a:r>
            <a:r>
              <a:rPr lang="uk-UA" dirty="0" smtClean="0"/>
              <a:t>в готелі може бути роздільною – </a:t>
            </a:r>
            <a:r>
              <a:rPr lang="uk-UA" b="1" dirty="0" err="1" smtClean="0">
                <a:solidFill>
                  <a:srgbClr val="009900"/>
                </a:solidFill>
              </a:rPr>
              <a:t>приточною</a:t>
            </a:r>
            <a:r>
              <a:rPr lang="uk-UA" dirty="0" smtClean="0"/>
              <a:t> чи </a:t>
            </a:r>
            <a:r>
              <a:rPr lang="uk-UA" b="1" dirty="0" smtClean="0">
                <a:solidFill>
                  <a:srgbClr val="009900"/>
                </a:solidFill>
              </a:rPr>
              <a:t>витяжною</a:t>
            </a:r>
            <a:r>
              <a:rPr lang="uk-UA" dirty="0" smtClean="0"/>
              <a:t> у залежності від виду приміщень, де її встановлено, або комбінованою – </a:t>
            </a:r>
            <a:r>
              <a:rPr lang="uk-UA" b="1" dirty="0" err="1" smtClean="0">
                <a:solidFill>
                  <a:srgbClr val="009900"/>
                </a:solidFill>
              </a:rPr>
              <a:t>приточно-витяжною</a:t>
            </a:r>
            <a:r>
              <a:rPr lang="uk-UA" b="1" dirty="0" smtClean="0">
                <a:solidFill>
                  <a:srgbClr val="009900"/>
                </a:solidFill>
              </a:rPr>
              <a:t>.</a:t>
            </a:r>
          </a:p>
          <a:p>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882554"/>
          </a:xfrm>
        </p:spPr>
        <p:txBody>
          <a:bodyPr>
            <a:normAutofit fontScale="90000"/>
          </a:bodyPr>
          <a:lstStyle/>
          <a:p>
            <a:pPr algn="l"/>
            <a:r>
              <a:rPr lang="uk-UA" sz="3600" dirty="0" smtClean="0"/>
              <a:t>Нині у готелях все частіше застосовуються </a:t>
            </a:r>
            <a:r>
              <a:rPr lang="uk-UA" sz="4000" b="1" dirty="0" smtClean="0">
                <a:solidFill>
                  <a:srgbClr val="CC0066"/>
                </a:solidFill>
              </a:rPr>
              <a:t>кондиціонери</a:t>
            </a:r>
            <a:r>
              <a:rPr lang="uk-UA" sz="3600" dirty="0" smtClean="0"/>
              <a:t>, які забезпечують необхідні гігієнічні якості повітря, комфортні для людини. У кондиціонерах відбувається необхідна обробка повітря, що подається у приміщення (очищення, підігрів або охолодження, зволоження), і його встановлена якість автоматично підтримується необхідний час.</a:t>
            </a:r>
            <a:br>
              <a:rPr lang="uk-UA" sz="3600" dirty="0" smtClean="0"/>
            </a:br>
            <a:endParaRPr lang="uk-UA" sz="3600" dirty="0"/>
          </a:p>
        </p:txBody>
      </p:sp>
      <p:sp>
        <p:nvSpPr>
          <p:cNvPr id="3" name="Содержимое 2"/>
          <p:cNvSpPr>
            <a:spLocks noGrp="1"/>
          </p:cNvSpPr>
          <p:nvPr>
            <p:ph idx="1"/>
          </p:nvPr>
        </p:nvSpPr>
        <p:spPr>
          <a:xfrm>
            <a:off x="457200" y="5301208"/>
            <a:ext cx="8229600" cy="1224136"/>
          </a:xfrm>
        </p:spPr>
        <p:txBody>
          <a:bodyPr>
            <a:normAutofit fontScale="92500" lnSpcReduction="20000"/>
          </a:bodyPr>
          <a:lstStyle/>
          <a:p>
            <a:pPr>
              <a:buNone/>
            </a:pPr>
            <a:r>
              <a:rPr lang="uk-UA" dirty="0" smtClean="0"/>
              <a:t>         </a:t>
            </a:r>
            <a:r>
              <a:rPr lang="uk-UA" b="1" i="1" dirty="0" smtClean="0">
                <a:solidFill>
                  <a:srgbClr val="0000FF"/>
                </a:solidFill>
              </a:rPr>
              <a:t>Швидкість руху повітря </a:t>
            </a:r>
            <a:r>
              <a:rPr lang="uk-UA" dirty="0" smtClean="0"/>
              <a:t>вимірюється у м/сек. У житловому приміщенні вона мусить бути не більше 0,3 м/сек.</a:t>
            </a:r>
          </a:p>
          <a:p>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58418"/>
          </a:xfrm>
        </p:spPr>
        <p:txBody>
          <a:bodyPr>
            <a:noAutofit/>
          </a:bodyPr>
          <a:lstStyle/>
          <a:p>
            <a:r>
              <a:rPr lang="uk-UA" sz="3200" b="1" i="1" dirty="0" smtClean="0"/>
              <a:t>Шкідливі для здоров’я людини також підвищена </a:t>
            </a:r>
            <a:r>
              <a:rPr lang="uk-UA" sz="4000" b="1" i="1" dirty="0" smtClean="0">
                <a:solidFill>
                  <a:srgbClr val="CC0066"/>
                </a:solidFill>
              </a:rPr>
              <a:t>вологість</a:t>
            </a:r>
            <a:r>
              <a:rPr lang="uk-UA" sz="3200" b="1" i="1" dirty="0" smtClean="0"/>
              <a:t> або надмірна сухість повітря у житловому приміщенні.</a:t>
            </a:r>
            <a:br>
              <a:rPr lang="uk-UA" sz="3200" b="1" i="1" dirty="0" smtClean="0"/>
            </a:br>
            <a:r>
              <a:rPr lang="uk-UA" sz="3200" dirty="0" smtClean="0"/>
              <a:t> </a:t>
            </a:r>
            <a:r>
              <a:rPr lang="uk-UA" sz="3200" b="1" i="1" dirty="0" smtClean="0"/>
              <a:t>Організм людини дуже чутливо реагує на коливання вологості повітря. </a:t>
            </a:r>
            <a:r>
              <a:rPr lang="uk-UA" sz="3200" b="1" i="1" dirty="0" smtClean="0">
                <a:solidFill>
                  <a:srgbClr val="009900"/>
                </a:solidFill>
              </a:rPr>
              <a:t>Оптимальна вологість </a:t>
            </a:r>
            <a:r>
              <a:rPr lang="uk-UA" sz="3200" b="1" i="1" dirty="0" smtClean="0"/>
              <a:t>готельних приміщень мусить бути в межах </a:t>
            </a:r>
            <a:r>
              <a:rPr lang="uk-UA" sz="4000" b="1" i="1" dirty="0" smtClean="0">
                <a:solidFill>
                  <a:srgbClr val="009900"/>
                </a:solidFill>
              </a:rPr>
              <a:t>40-60%</a:t>
            </a:r>
            <a:r>
              <a:rPr lang="uk-UA" sz="3200" b="1" i="1" dirty="0" smtClean="0"/>
              <a:t>.</a:t>
            </a:r>
            <a:r>
              <a:rPr lang="uk-UA" sz="3200" dirty="0" smtClean="0"/>
              <a:t/>
            </a:r>
            <a:br>
              <a:rPr lang="uk-UA" sz="3200" dirty="0" smtClean="0"/>
            </a:br>
            <a:r>
              <a:rPr lang="uk-UA" sz="3200" b="1" i="1" dirty="0" smtClean="0"/>
              <a:t> </a:t>
            </a:r>
            <a:endParaRPr lang="uk-UA" sz="3200" b="1" i="1" dirty="0"/>
          </a:p>
        </p:txBody>
      </p:sp>
      <p:sp>
        <p:nvSpPr>
          <p:cNvPr id="3" name="Содержимое 2"/>
          <p:cNvSpPr>
            <a:spLocks noGrp="1"/>
          </p:cNvSpPr>
          <p:nvPr>
            <p:ph idx="1"/>
          </p:nvPr>
        </p:nvSpPr>
        <p:spPr>
          <a:xfrm>
            <a:off x="457200" y="4725144"/>
            <a:ext cx="8229600" cy="1944216"/>
          </a:xfrm>
        </p:spPr>
        <p:txBody>
          <a:bodyPr>
            <a:normAutofit fontScale="92500" lnSpcReduction="10000"/>
          </a:bodyPr>
          <a:lstStyle/>
          <a:p>
            <a:pPr>
              <a:buNone/>
            </a:pPr>
            <a:r>
              <a:rPr lang="uk-UA" dirty="0" smtClean="0"/>
              <a:t>          У сучасних готелях підтримувати нормальний склад, температуру та вологість повітря допомагає комплексна система </a:t>
            </a:r>
            <a:r>
              <a:rPr lang="uk-UA" sz="4000" b="1" dirty="0" err="1" smtClean="0">
                <a:solidFill>
                  <a:srgbClr val="CC0066"/>
                </a:solidFill>
              </a:rPr>
              <a:t>“клімат-контроль”</a:t>
            </a:r>
            <a:r>
              <a:rPr lang="uk-UA" sz="4000" b="1" dirty="0" smtClean="0">
                <a:solidFill>
                  <a:srgbClr val="CC0066"/>
                </a:solidFill>
              </a:rPr>
              <a:t>.</a:t>
            </a:r>
            <a:endParaRPr lang="uk-UA" sz="4000" b="1" dirty="0">
              <a:solidFill>
                <a:srgbClr val="CC006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
            </a:r>
            <a:br>
              <a:rPr lang="uk-UA" dirty="0" smtClean="0"/>
            </a:br>
            <a:r>
              <a:rPr lang="uk-UA" b="1" i="1" dirty="0" smtClean="0"/>
              <a:t>Рівень шуму в номерах готелю повинен бути не вище:</a:t>
            </a:r>
            <a:br>
              <a:rPr lang="uk-UA" b="1" i="1" dirty="0" smtClean="0"/>
            </a:br>
            <a:endParaRPr lang="uk-UA" b="1" i="1" dirty="0"/>
          </a:p>
        </p:txBody>
      </p:sp>
      <p:sp>
        <p:nvSpPr>
          <p:cNvPr id="3" name="Содержимое 2"/>
          <p:cNvSpPr>
            <a:spLocks noGrp="1"/>
          </p:cNvSpPr>
          <p:nvPr>
            <p:ph idx="1"/>
          </p:nvPr>
        </p:nvSpPr>
        <p:spPr>
          <a:xfrm>
            <a:off x="539552" y="2204864"/>
            <a:ext cx="8229600" cy="4021907"/>
          </a:xfrm>
        </p:spPr>
        <p:txBody>
          <a:bodyPr>
            <a:normAutofit/>
          </a:bodyPr>
          <a:lstStyle/>
          <a:p>
            <a:r>
              <a:rPr lang="uk-UA" sz="4000" b="1" dirty="0" smtClean="0"/>
              <a:t>З 7 до 23 години – </a:t>
            </a:r>
            <a:r>
              <a:rPr lang="en-US" sz="4000" b="1" dirty="0" smtClean="0"/>
              <a:t>4</a:t>
            </a:r>
            <a:r>
              <a:rPr lang="uk-UA" sz="4000" b="1" dirty="0" smtClean="0"/>
              <a:t>0 </a:t>
            </a:r>
            <a:r>
              <a:rPr lang="uk-UA" sz="4000" b="1" dirty="0" smtClean="0"/>
              <a:t>– </a:t>
            </a:r>
            <a:r>
              <a:rPr lang="en-US" sz="4000" b="1" dirty="0" smtClean="0"/>
              <a:t>5</a:t>
            </a:r>
            <a:r>
              <a:rPr lang="uk-UA" sz="4000" b="1" dirty="0" smtClean="0"/>
              <a:t>5 </a:t>
            </a:r>
            <a:r>
              <a:rPr lang="uk-UA" sz="4000" b="1" dirty="0" err="1" smtClean="0"/>
              <a:t>дб</a:t>
            </a:r>
            <a:endParaRPr lang="uk-UA" sz="4000" b="1" dirty="0" smtClean="0"/>
          </a:p>
          <a:p>
            <a:pPr>
              <a:buNone/>
            </a:pPr>
            <a:r>
              <a:rPr lang="uk-UA" sz="2800" b="1" i="1" dirty="0" smtClean="0"/>
              <a:t>Допустимий максимум по нормах для житлових приміщень вдень з 7 до 23 годин - </a:t>
            </a:r>
            <a:r>
              <a:rPr lang="en-US" sz="2800" b="1" i="1" dirty="0" smtClean="0"/>
              <a:t>60</a:t>
            </a:r>
            <a:r>
              <a:rPr lang="uk-UA" sz="2800" b="1" i="1" dirty="0" smtClean="0"/>
              <a:t> </a:t>
            </a:r>
            <a:r>
              <a:rPr lang="uk-UA" sz="2800" b="1" i="1" dirty="0" err="1" smtClean="0"/>
              <a:t>дб</a:t>
            </a:r>
            <a:r>
              <a:rPr lang="uk-UA" sz="2800" b="1" i="1" dirty="0" smtClean="0"/>
              <a:t>.</a:t>
            </a:r>
            <a:endParaRPr lang="uk-UA" sz="2800" b="1" dirty="0" smtClean="0"/>
          </a:p>
          <a:p>
            <a:r>
              <a:rPr lang="uk-UA" sz="4000" b="1" dirty="0" smtClean="0"/>
              <a:t>З 23 до 7 години – </a:t>
            </a:r>
            <a:r>
              <a:rPr lang="en-US" sz="4000" b="1" dirty="0" smtClean="0"/>
              <a:t>3</a:t>
            </a:r>
            <a:r>
              <a:rPr lang="uk-UA" sz="4000" b="1" dirty="0" smtClean="0"/>
              <a:t>0 </a:t>
            </a:r>
            <a:r>
              <a:rPr lang="uk-UA" sz="4000" b="1" dirty="0" smtClean="0"/>
              <a:t>– </a:t>
            </a:r>
            <a:r>
              <a:rPr lang="en-US" sz="4000" b="1" smtClean="0"/>
              <a:t>3</a:t>
            </a:r>
            <a:r>
              <a:rPr lang="uk-UA" sz="4000" b="1" smtClean="0"/>
              <a:t>5 </a:t>
            </a:r>
            <a:r>
              <a:rPr lang="uk-UA" sz="4000" b="1" dirty="0" err="1" smtClean="0"/>
              <a:t>дб</a:t>
            </a:r>
            <a:endParaRPr lang="uk-UA" sz="4000" b="1" dirty="0" smtClean="0"/>
          </a:p>
          <a:p>
            <a:pPr>
              <a:buNone/>
            </a:pPr>
            <a:r>
              <a:rPr lang="uk-UA" sz="2800" b="1" i="1" dirty="0" smtClean="0"/>
              <a:t>  Допустимий максимум по нормах для житлових приміщень вночі з 23 до 7 годин - 45 </a:t>
            </a:r>
            <a:r>
              <a:rPr lang="uk-UA" sz="2800" b="1" i="1" dirty="0" err="1" smtClean="0"/>
              <a:t>дб</a:t>
            </a:r>
            <a:r>
              <a:rPr lang="uk-UA" sz="2800" b="1" i="1"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b="1" i="1" dirty="0" smtClean="0"/>
              <a:t>Зі шкали шумів (у децибелах):</a:t>
            </a:r>
            <a:endParaRPr lang="uk-UA" b="1" i="1" dirty="0"/>
          </a:p>
        </p:txBody>
      </p:sp>
      <p:sp>
        <p:nvSpPr>
          <p:cNvPr id="3" name="Содержимое 2"/>
          <p:cNvSpPr>
            <a:spLocks noGrp="1"/>
          </p:cNvSpPr>
          <p:nvPr>
            <p:ph idx="1"/>
          </p:nvPr>
        </p:nvSpPr>
        <p:spPr/>
        <p:txBody>
          <a:bodyPr>
            <a:normAutofit lnSpcReduction="10000"/>
          </a:bodyPr>
          <a:lstStyle/>
          <a:p>
            <a:r>
              <a:rPr lang="uk-UA" b="1" dirty="0" smtClean="0"/>
              <a:t>30 – </a:t>
            </a:r>
            <a:r>
              <a:rPr lang="uk-UA" dirty="0" smtClean="0"/>
              <a:t>Тихо, шепіт, тікання настінного годинника. </a:t>
            </a:r>
            <a:br>
              <a:rPr lang="uk-UA" dirty="0" smtClean="0"/>
            </a:br>
            <a:r>
              <a:rPr lang="uk-UA" dirty="0" smtClean="0"/>
              <a:t>(</a:t>
            </a:r>
            <a:r>
              <a:rPr lang="uk-UA" dirty="0" err="1" smtClean="0">
                <a:solidFill>
                  <a:srgbClr val="CC0066"/>
                </a:solidFill>
              </a:rPr>
              <a:t>СНіП</a:t>
            </a:r>
            <a:r>
              <a:rPr lang="uk-UA" dirty="0" smtClean="0">
                <a:solidFill>
                  <a:srgbClr val="CC0066"/>
                </a:solidFill>
              </a:rPr>
              <a:t> 23-03-2003 </a:t>
            </a:r>
            <a:r>
              <a:rPr lang="uk-UA" dirty="0" smtClean="0"/>
              <a:t>«</a:t>
            </a:r>
            <a:r>
              <a:rPr lang="uk-UA" smtClean="0"/>
              <a:t>Захист від </a:t>
            </a:r>
            <a:r>
              <a:rPr lang="uk-UA" dirty="0" smtClean="0"/>
              <a:t>шуму»).</a:t>
            </a:r>
          </a:p>
          <a:p>
            <a:r>
              <a:rPr lang="uk-UA" b="1" dirty="0" smtClean="0"/>
              <a:t>35 – </a:t>
            </a:r>
            <a:r>
              <a:rPr lang="uk-UA" dirty="0" smtClean="0"/>
              <a:t>Досить чутно, приглушена розмова.</a:t>
            </a:r>
          </a:p>
          <a:p>
            <a:r>
              <a:rPr lang="uk-UA" b="1" dirty="0" smtClean="0"/>
              <a:t>40 –</a:t>
            </a:r>
            <a:r>
              <a:rPr lang="uk-UA" dirty="0" smtClean="0"/>
              <a:t> </a:t>
            </a:r>
            <a:r>
              <a:rPr lang="uk-UA" b="1" dirty="0" smtClean="0"/>
              <a:t>45 – </a:t>
            </a:r>
            <a:r>
              <a:rPr lang="uk-UA" dirty="0" smtClean="0"/>
              <a:t>Досить чутно, звична розмова. </a:t>
            </a:r>
            <a:br>
              <a:rPr lang="uk-UA" dirty="0" smtClean="0"/>
            </a:br>
            <a:r>
              <a:rPr lang="uk-UA" b="1" dirty="0" smtClean="0"/>
              <a:t>50 – 55</a:t>
            </a:r>
            <a:r>
              <a:rPr lang="en-US" b="1" dirty="0" smtClean="0"/>
              <a:t> </a:t>
            </a:r>
            <a:r>
              <a:rPr lang="uk-UA" b="1" dirty="0" smtClean="0"/>
              <a:t>– </a:t>
            </a:r>
            <a:r>
              <a:rPr lang="uk-UA" dirty="0" smtClean="0"/>
              <a:t>Добре чутна розмова. </a:t>
            </a:r>
          </a:p>
          <a:p>
            <a:r>
              <a:rPr lang="uk-UA" b="1" dirty="0" smtClean="0"/>
              <a:t>60 – </a:t>
            </a:r>
            <a:r>
              <a:rPr lang="uk-UA" dirty="0" smtClean="0"/>
              <a:t>Шумно.</a:t>
            </a:r>
          </a:p>
          <a:p>
            <a:r>
              <a:rPr lang="uk-UA" b="1" dirty="0" smtClean="0"/>
              <a:t>За санітарними нормами в готелях: верхня норма 45 (вночі), 60 (вдень).</a:t>
            </a:r>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uk-UA" dirty="0" smtClean="0"/>
              <a:t>ЗВУКОІЗОЛЯЦІЯ В ГОТЕЛЯХ:</a:t>
            </a:r>
            <a:endParaRPr lang="uk-UA" dirty="0"/>
          </a:p>
        </p:txBody>
      </p:sp>
      <p:sp>
        <p:nvSpPr>
          <p:cNvPr id="3" name="Содержимое 2"/>
          <p:cNvSpPr>
            <a:spLocks noGrp="1"/>
          </p:cNvSpPr>
          <p:nvPr>
            <p:ph idx="1"/>
          </p:nvPr>
        </p:nvSpPr>
        <p:spPr>
          <a:xfrm>
            <a:off x="457200" y="1196752"/>
            <a:ext cx="8229600" cy="5661248"/>
          </a:xfrm>
        </p:spPr>
        <p:txBody>
          <a:bodyPr>
            <a:normAutofit fontScale="85000" lnSpcReduction="20000"/>
          </a:bodyPr>
          <a:lstStyle/>
          <a:p>
            <a:pPr fontAlgn="base"/>
            <a:r>
              <a:rPr lang="ru-RU" dirty="0" err="1" smtClean="0"/>
              <a:t>Звукоізоляція</a:t>
            </a:r>
            <a:r>
              <a:rPr lang="ru-RU" dirty="0" smtClean="0"/>
              <a:t> </a:t>
            </a:r>
            <a:r>
              <a:rPr lang="ru-RU" dirty="0" err="1" smtClean="0"/>
              <a:t>між</a:t>
            </a:r>
            <a:r>
              <a:rPr lang="ru-RU" dirty="0" smtClean="0"/>
              <a:t> номерами (</a:t>
            </a:r>
            <a:r>
              <a:rPr lang="ru-RU" dirty="0" err="1" smtClean="0"/>
              <a:t>шумоізоляція</a:t>
            </a:r>
            <a:r>
              <a:rPr lang="ru-RU" dirty="0" smtClean="0"/>
              <a:t> </a:t>
            </a:r>
            <a:r>
              <a:rPr lang="ru-RU" dirty="0" err="1" smtClean="0"/>
              <a:t>стін</a:t>
            </a:r>
            <a:r>
              <a:rPr lang="ru-RU" dirty="0" smtClean="0"/>
              <a:t> и перегородок, </a:t>
            </a:r>
            <a:r>
              <a:rPr lang="ru-RU" dirty="0" err="1" smtClean="0"/>
              <a:t>звукоізоляція</a:t>
            </a:r>
            <a:r>
              <a:rPr lang="ru-RU" dirty="0" smtClean="0"/>
              <a:t> </a:t>
            </a:r>
            <a:r>
              <a:rPr lang="ru-RU" dirty="0" err="1" smtClean="0"/>
              <a:t>стелі</a:t>
            </a:r>
            <a:r>
              <a:rPr lang="ru-RU" dirty="0" smtClean="0"/>
              <a:t> </a:t>
            </a:r>
            <a:r>
              <a:rPr lang="ru-RU" dirty="0" err="1" smtClean="0"/>
              <a:t>й</a:t>
            </a:r>
            <a:r>
              <a:rPr lang="ru-RU" dirty="0" smtClean="0"/>
              <a:t> </a:t>
            </a:r>
            <a:r>
              <a:rPr lang="ru-RU" dirty="0" err="1" smtClean="0"/>
              <a:t>підлоги</a:t>
            </a:r>
            <a:r>
              <a:rPr lang="ru-RU" dirty="0" smtClean="0"/>
              <a:t>);</a:t>
            </a:r>
          </a:p>
          <a:p>
            <a:pPr fontAlgn="base"/>
            <a:r>
              <a:rPr lang="ru-RU" dirty="0" err="1" smtClean="0"/>
              <a:t>Звукоізоляція</a:t>
            </a:r>
            <a:r>
              <a:rPr lang="ru-RU" dirty="0" smtClean="0"/>
              <a:t> </a:t>
            </a:r>
            <a:r>
              <a:rPr lang="ru-RU" dirty="0" err="1" smtClean="0"/>
              <a:t>вуличного</a:t>
            </a:r>
            <a:r>
              <a:rPr lang="ru-RU" dirty="0" smtClean="0"/>
              <a:t> шуму (установка </a:t>
            </a:r>
            <a:r>
              <a:rPr lang="ru-RU" dirty="0" err="1" smtClean="0"/>
              <a:t>й</a:t>
            </a:r>
            <a:r>
              <a:rPr lang="ru-RU" dirty="0" smtClean="0"/>
              <a:t> </a:t>
            </a:r>
            <a:r>
              <a:rPr lang="ru-RU" dirty="0" err="1" smtClean="0"/>
              <a:t>модернізація</a:t>
            </a:r>
            <a:r>
              <a:rPr lang="ru-RU" dirty="0" smtClean="0"/>
              <a:t> </a:t>
            </a:r>
            <a:r>
              <a:rPr lang="ru-RU" dirty="0" err="1" smtClean="0"/>
              <a:t>віконних</a:t>
            </a:r>
            <a:r>
              <a:rPr lang="ru-RU" dirty="0" smtClean="0"/>
              <a:t> </a:t>
            </a:r>
            <a:r>
              <a:rPr lang="ru-RU" dirty="0" err="1" smtClean="0"/>
              <a:t>блоків</a:t>
            </a:r>
            <a:r>
              <a:rPr lang="ru-RU" dirty="0" smtClean="0"/>
              <a:t> </a:t>
            </a:r>
            <a:r>
              <a:rPr lang="ru-RU" dirty="0" err="1" smtClean="0"/>
              <a:t>і</a:t>
            </a:r>
            <a:r>
              <a:rPr lang="ru-RU" dirty="0" smtClean="0"/>
              <a:t> фасаду </a:t>
            </a:r>
            <a:r>
              <a:rPr lang="ru-RU" dirty="0" err="1" smtClean="0"/>
              <a:t>будинку</a:t>
            </a:r>
            <a:r>
              <a:rPr lang="ru-RU" dirty="0" smtClean="0"/>
              <a:t>);</a:t>
            </a:r>
          </a:p>
          <a:p>
            <a:pPr fontAlgn="base"/>
            <a:r>
              <a:rPr lang="ru-RU" dirty="0" err="1" smtClean="0"/>
              <a:t>Звуко</a:t>
            </a:r>
            <a:r>
              <a:rPr lang="ru-RU" dirty="0" smtClean="0"/>
              <a:t>- </a:t>
            </a:r>
            <a:r>
              <a:rPr lang="ru-RU" dirty="0" err="1" smtClean="0"/>
              <a:t>і</a:t>
            </a:r>
            <a:r>
              <a:rPr lang="ru-RU" dirty="0" smtClean="0"/>
              <a:t> </a:t>
            </a:r>
            <a:r>
              <a:rPr lang="ru-RU" dirty="0" err="1" smtClean="0"/>
              <a:t>віброізоляція</a:t>
            </a:r>
            <a:r>
              <a:rPr lang="ru-RU" dirty="0" smtClean="0"/>
              <a:t> </a:t>
            </a:r>
            <a:r>
              <a:rPr lang="ru-RU" dirty="0" err="1" smtClean="0"/>
              <a:t>інженерного</a:t>
            </a:r>
            <a:r>
              <a:rPr lang="ru-RU" dirty="0" smtClean="0"/>
              <a:t> </a:t>
            </a:r>
            <a:r>
              <a:rPr lang="ru-RU" dirty="0" err="1" smtClean="0"/>
              <a:t>обладнання</a:t>
            </a:r>
            <a:r>
              <a:rPr lang="ru-RU" dirty="0" smtClean="0"/>
              <a:t>: </a:t>
            </a:r>
            <a:r>
              <a:rPr lang="ru-RU" dirty="0" err="1" smtClean="0"/>
              <a:t>зниження</a:t>
            </a:r>
            <a:r>
              <a:rPr lang="ru-RU" dirty="0" smtClean="0"/>
              <a:t> шуму </a:t>
            </a:r>
            <a:r>
              <a:rPr lang="ru-RU" dirty="0" err="1" smtClean="0"/>
              <a:t>від</a:t>
            </a:r>
            <a:r>
              <a:rPr lang="ru-RU" dirty="0" smtClean="0"/>
              <a:t> систем </a:t>
            </a:r>
            <a:r>
              <a:rPr lang="ru-RU" dirty="0" err="1" smtClean="0"/>
              <a:t>вентиляції</a:t>
            </a:r>
            <a:r>
              <a:rPr lang="ru-RU" dirty="0" smtClean="0"/>
              <a:t> </a:t>
            </a:r>
            <a:r>
              <a:rPr lang="ru-RU" dirty="0" err="1" smtClean="0"/>
              <a:t>і</a:t>
            </a:r>
            <a:r>
              <a:rPr lang="ru-RU" dirty="0" smtClean="0"/>
              <a:t> </a:t>
            </a:r>
            <a:r>
              <a:rPr lang="ru-RU" dirty="0" err="1" smtClean="0"/>
              <a:t>приміщень</a:t>
            </a:r>
            <a:r>
              <a:rPr lang="ru-RU" dirty="0" smtClean="0"/>
              <a:t> (</a:t>
            </a:r>
            <a:r>
              <a:rPr lang="ru-RU" dirty="0" err="1" smtClean="0"/>
              <a:t>віброізоляція</a:t>
            </a:r>
            <a:r>
              <a:rPr lang="ru-RU" dirty="0" smtClean="0"/>
              <a:t> холодильных машин, </a:t>
            </a:r>
            <a:r>
              <a:rPr lang="ru-RU" dirty="0" err="1" smtClean="0"/>
              <a:t>віброзахист</a:t>
            </a:r>
            <a:r>
              <a:rPr lang="ru-RU" dirty="0" smtClean="0"/>
              <a:t> резервных </a:t>
            </a:r>
            <a:r>
              <a:rPr lang="ru-RU" dirty="0" err="1" smtClean="0"/>
              <a:t>дизель-генераторів</a:t>
            </a:r>
            <a:r>
              <a:rPr lang="ru-RU" dirty="0" smtClean="0"/>
              <a:t> </a:t>
            </a:r>
            <a:r>
              <a:rPr lang="ru-RU" dirty="0" err="1" smtClean="0"/>
              <a:t>і</a:t>
            </a:r>
            <a:r>
              <a:rPr lang="ru-RU" dirty="0" smtClean="0"/>
              <a:t> т.п.);</a:t>
            </a:r>
          </a:p>
          <a:p>
            <a:pPr fontAlgn="base"/>
            <a:r>
              <a:rPr lang="ru-RU" dirty="0" err="1" smtClean="0"/>
              <a:t>Шумоізоляція</a:t>
            </a:r>
            <a:r>
              <a:rPr lang="ru-RU" dirty="0" smtClean="0"/>
              <a:t> </a:t>
            </a:r>
            <a:r>
              <a:rPr lang="ru-RU" dirty="0" err="1" smtClean="0"/>
              <a:t>між</a:t>
            </a:r>
            <a:r>
              <a:rPr lang="ru-RU" dirty="0" smtClean="0"/>
              <a:t> номерами </a:t>
            </a:r>
            <a:r>
              <a:rPr lang="ru-RU" dirty="0" err="1" smtClean="0"/>
              <a:t>і</a:t>
            </a:r>
            <a:r>
              <a:rPr lang="ru-RU" dirty="0" smtClean="0"/>
              <a:t> </a:t>
            </a:r>
            <a:r>
              <a:rPr lang="ru-RU" dirty="0" err="1" smtClean="0"/>
              <a:t>прилеглими</a:t>
            </a:r>
            <a:r>
              <a:rPr lang="ru-RU" dirty="0" smtClean="0"/>
              <a:t>  </a:t>
            </a:r>
            <a:r>
              <a:rPr lang="ru-RU" dirty="0" err="1" smtClean="0"/>
              <a:t>суспільними</a:t>
            </a:r>
            <a:r>
              <a:rPr lang="ru-RU" dirty="0" smtClean="0"/>
              <a:t> </a:t>
            </a:r>
            <a:r>
              <a:rPr lang="ru-RU" dirty="0" err="1" smtClean="0"/>
              <a:t>приміщеннями</a:t>
            </a:r>
            <a:r>
              <a:rPr lang="ru-RU" dirty="0" smtClean="0"/>
              <a:t> (</a:t>
            </a:r>
            <a:r>
              <a:rPr lang="ru-RU" dirty="0" err="1" smtClean="0"/>
              <a:t>концертні</a:t>
            </a:r>
            <a:r>
              <a:rPr lang="ru-RU" dirty="0" smtClean="0"/>
              <a:t> и </a:t>
            </a:r>
            <a:r>
              <a:rPr lang="ru-RU" dirty="0" err="1" smtClean="0"/>
              <a:t>конференцзали</a:t>
            </a:r>
            <a:r>
              <a:rPr lang="ru-RU" dirty="0" smtClean="0"/>
              <a:t>, </a:t>
            </a:r>
            <a:r>
              <a:rPr lang="ru-RU" dirty="0" err="1" smtClean="0"/>
              <a:t>підприємства</a:t>
            </a:r>
            <a:r>
              <a:rPr lang="ru-RU" dirty="0" smtClean="0"/>
              <a:t> </a:t>
            </a:r>
            <a:r>
              <a:rPr lang="ru-RU" dirty="0" err="1" smtClean="0"/>
              <a:t>харчування</a:t>
            </a:r>
            <a:r>
              <a:rPr lang="ru-RU" dirty="0" smtClean="0"/>
              <a:t>, </a:t>
            </a:r>
            <a:r>
              <a:rPr lang="ru-RU" dirty="0" err="1" smtClean="0"/>
              <a:t>розважальні</a:t>
            </a:r>
            <a:r>
              <a:rPr lang="ru-RU" dirty="0" smtClean="0"/>
              <a:t> </a:t>
            </a:r>
            <a:r>
              <a:rPr lang="ru-RU" dirty="0" err="1" smtClean="0"/>
              <a:t>комплекси</a:t>
            </a:r>
            <a:r>
              <a:rPr lang="ru-RU" dirty="0" smtClean="0"/>
              <a:t>);</a:t>
            </a:r>
          </a:p>
          <a:p>
            <a:pPr fontAlgn="base"/>
            <a:r>
              <a:rPr lang="ru-RU" dirty="0" err="1" smtClean="0"/>
              <a:t>Акустичне</a:t>
            </a:r>
            <a:r>
              <a:rPr lang="ru-RU" dirty="0" smtClean="0"/>
              <a:t> </a:t>
            </a:r>
            <a:r>
              <a:rPr lang="ru-RU" dirty="0" err="1" smtClean="0"/>
              <a:t>середовище</a:t>
            </a:r>
            <a:r>
              <a:rPr lang="ru-RU" dirty="0" smtClean="0"/>
              <a:t> </a:t>
            </a:r>
            <a:r>
              <a:rPr lang="ru-RU" dirty="0" err="1" smtClean="0"/>
              <a:t>концертних</a:t>
            </a:r>
            <a:r>
              <a:rPr lang="ru-RU" dirty="0" smtClean="0"/>
              <a:t> </a:t>
            </a:r>
            <a:r>
              <a:rPr lang="ru-RU" dirty="0" err="1" smtClean="0"/>
              <a:t>залів</a:t>
            </a:r>
            <a:r>
              <a:rPr lang="ru-RU" dirty="0" smtClean="0"/>
              <a:t> при </a:t>
            </a:r>
            <a:r>
              <a:rPr lang="ru-RU" dirty="0" err="1" smtClean="0"/>
              <a:t>готелях</a:t>
            </a:r>
            <a:r>
              <a:rPr lang="ru-RU" dirty="0" smtClean="0"/>
              <a:t>, </a:t>
            </a:r>
            <a:r>
              <a:rPr lang="ru-RU" dirty="0" err="1" smtClean="0"/>
              <a:t>акустичений</a:t>
            </a:r>
            <a:r>
              <a:rPr lang="ru-RU" dirty="0" smtClean="0"/>
              <a:t> комфорт </a:t>
            </a:r>
            <a:r>
              <a:rPr lang="ru-RU" dirty="0" err="1" smtClean="0"/>
              <a:t>конференц-залів</a:t>
            </a:r>
            <a:r>
              <a:rPr lang="ru-RU" dirty="0" smtClean="0"/>
              <a:t>, </a:t>
            </a:r>
            <a:r>
              <a:rPr lang="ru-RU" dirty="0" err="1" smtClean="0"/>
              <a:t>фойє</a:t>
            </a:r>
            <a:r>
              <a:rPr lang="ru-RU" dirty="0" smtClean="0"/>
              <a:t>, </a:t>
            </a:r>
            <a:r>
              <a:rPr lang="ru-RU" dirty="0" err="1" smtClean="0"/>
              <a:t>коридорів</a:t>
            </a:r>
            <a:r>
              <a:rPr lang="ru-RU" dirty="0" smtClean="0"/>
              <a:t> </a:t>
            </a:r>
            <a:r>
              <a:rPr lang="ru-RU" dirty="0" err="1" smtClean="0"/>
              <a:t>і</a:t>
            </a:r>
            <a:r>
              <a:rPr lang="ru-RU" dirty="0" smtClean="0"/>
              <a:t> </a:t>
            </a:r>
            <a:r>
              <a:rPr lang="ru-RU" dirty="0" err="1" smtClean="0"/>
              <a:t>вестибюлів</a:t>
            </a:r>
            <a:r>
              <a:rPr lang="ru-RU" dirty="0" smtClean="0"/>
              <a:t>.</a:t>
            </a:r>
          </a:p>
          <a:p>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930226"/>
          </a:xfrm>
        </p:spPr>
        <p:txBody>
          <a:bodyPr>
            <a:normAutofit/>
          </a:bodyPr>
          <a:lstStyle/>
          <a:p>
            <a:r>
              <a:rPr lang="uk-UA" sz="3600" b="1" i="1" dirty="0" smtClean="0">
                <a:solidFill>
                  <a:srgbClr val="C00000"/>
                </a:solidFill>
              </a:rPr>
              <a:t>Мікроклімат</a:t>
            </a:r>
            <a:r>
              <a:rPr lang="uk-UA" sz="3200" b="1" i="1" dirty="0" smtClean="0"/>
              <a:t> </a:t>
            </a:r>
            <a:r>
              <a:rPr lang="uk-UA" sz="3200" b="1" dirty="0" smtClean="0"/>
              <a:t>готелю – це різновид місцевого клімату, штучно створений в умовах готельного будинку. </a:t>
            </a:r>
            <a:endParaRPr lang="uk-UA" sz="3200" b="1" dirty="0"/>
          </a:p>
        </p:txBody>
      </p:sp>
      <p:sp>
        <p:nvSpPr>
          <p:cNvPr id="3" name="Содержимое 2"/>
          <p:cNvSpPr>
            <a:spLocks noGrp="1"/>
          </p:cNvSpPr>
          <p:nvPr>
            <p:ph idx="1"/>
          </p:nvPr>
        </p:nvSpPr>
        <p:spPr>
          <a:xfrm>
            <a:off x="457200" y="2708920"/>
            <a:ext cx="8229600" cy="3417243"/>
          </a:xfrm>
        </p:spPr>
        <p:txBody>
          <a:bodyPr>
            <a:normAutofit fontScale="92500" lnSpcReduction="20000"/>
          </a:bodyPr>
          <a:lstStyle/>
          <a:p>
            <a:r>
              <a:rPr lang="uk-UA" sz="2800" b="1" i="1" dirty="0" smtClean="0"/>
              <a:t>Його найважливішими характеристиками є: </a:t>
            </a:r>
          </a:p>
          <a:p>
            <a:r>
              <a:rPr lang="uk-UA" dirty="0" smtClean="0"/>
              <a:t>температурний режим; </a:t>
            </a:r>
          </a:p>
          <a:p>
            <a:r>
              <a:rPr lang="uk-UA" dirty="0" smtClean="0"/>
              <a:t>освітлення;</a:t>
            </a:r>
          </a:p>
          <a:p>
            <a:r>
              <a:rPr lang="uk-UA" dirty="0" smtClean="0"/>
              <a:t>інсоляція;</a:t>
            </a:r>
          </a:p>
          <a:p>
            <a:r>
              <a:rPr lang="uk-UA" dirty="0" smtClean="0"/>
              <a:t>склад і рух повітря;</a:t>
            </a:r>
          </a:p>
          <a:p>
            <a:r>
              <a:rPr lang="uk-UA" dirty="0" smtClean="0"/>
              <a:t>вологість;</a:t>
            </a:r>
          </a:p>
          <a:p>
            <a:r>
              <a:rPr lang="uk-UA" dirty="0" smtClean="0"/>
              <a:t>звукоізоляція.</a:t>
            </a:r>
          </a:p>
          <a:p>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i="1" dirty="0" smtClean="0"/>
              <a:t>Температура </a:t>
            </a:r>
            <a:r>
              <a:rPr lang="uk-UA" sz="3200" b="1" dirty="0" smtClean="0"/>
              <a:t>повітря залежить від пори року і є різною для різних приміщень.</a:t>
            </a:r>
            <a:endParaRPr lang="uk-UA" sz="3200" b="1" dirty="0"/>
          </a:p>
        </p:txBody>
      </p:sp>
      <p:sp>
        <p:nvSpPr>
          <p:cNvPr id="3" name="Содержимое 2"/>
          <p:cNvSpPr>
            <a:spLocks noGrp="1"/>
          </p:cNvSpPr>
          <p:nvPr>
            <p:ph idx="1"/>
          </p:nvPr>
        </p:nvSpPr>
        <p:spPr/>
        <p:txBody>
          <a:bodyPr/>
          <a:lstStyle/>
          <a:p>
            <a:r>
              <a:rPr lang="uk-UA" b="1" i="1" dirty="0" smtClean="0"/>
              <a:t>Так, в опалювальний сезон оптимальною температурою повітря у житлових номерах є +18-22°С, влітку вона може бути вищою – до +25°</a:t>
            </a:r>
            <a:r>
              <a:rPr lang="en-US" b="1" i="1" dirty="0" smtClean="0"/>
              <a:t>C</a:t>
            </a:r>
            <a:r>
              <a:rPr lang="uk-UA" b="1" i="1" dirty="0" smtClean="0"/>
              <a:t>. В адміністративно-господарських приміщеннях нормальною вважається температура +18°, у санвузлах житлових номерів – +25°, у санвузлах загального користування – +16°. </a:t>
            </a:r>
            <a:endParaRPr lang="uk-UA" b="1"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b="1" dirty="0" smtClean="0"/>
              <a:t>Підтримувати нормальну температуру у приміщеннях готелю допомагає система опалення, в гарячу пору року – кондиціювання повітря.</a:t>
            </a:r>
            <a:endParaRPr lang="uk-UA" sz="2800" b="1" dirty="0"/>
          </a:p>
        </p:txBody>
      </p:sp>
      <p:sp>
        <p:nvSpPr>
          <p:cNvPr id="3" name="Содержимое 2"/>
          <p:cNvSpPr>
            <a:spLocks noGrp="1"/>
          </p:cNvSpPr>
          <p:nvPr>
            <p:ph idx="1"/>
          </p:nvPr>
        </p:nvSpPr>
        <p:spPr>
          <a:xfrm>
            <a:off x="457200" y="1600200"/>
            <a:ext cx="8229600" cy="5257800"/>
          </a:xfrm>
        </p:spPr>
        <p:txBody>
          <a:bodyPr>
            <a:normAutofit fontScale="85000" lnSpcReduction="20000"/>
          </a:bodyPr>
          <a:lstStyle/>
          <a:p>
            <a:r>
              <a:rPr lang="uk-UA" b="1" i="1" dirty="0" smtClean="0"/>
              <a:t>Нині у готелях діють </a:t>
            </a:r>
            <a:r>
              <a:rPr lang="uk-UA" i="1" dirty="0" smtClean="0"/>
              <a:t>системи центрального опалення – водяного або парового, і все частіше використовується система панельно-променевого опалення як найбільш гігієнічного. При панельно-променевому опаленні нагрівальний елемент розташовується у товщі панелей  стін, підлоги або стелі кімнати. </a:t>
            </a:r>
          </a:p>
          <a:p>
            <a:r>
              <a:rPr lang="uk-UA" i="1" dirty="0" smtClean="0"/>
              <a:t>До опалювальних систем пред’являються наступні </a:t>
            </a:r>
            <a:r>
              <a:rPr lang="uk-UA" b="1" i="1" dirty="0" smtClean="0"/>
              <a:t>гігієнічні вимоги</a:t>
            </a:r>
            <a:r>
              <a:rPr lang="uk-UA" i="1" dirty="0" smtClean="0"/>
              <a:t>: вони повинні забезпечувати рівномірну температуру у приміщенні, не повинні бути джерелом забруднення повітря (наприклад, окисами вуглецю чи сірчаними газами, що утворюються при пригоранні органічного пилу на опалювальних приборах) і бути легко доступними для очищення.</a:t>
            </a:r>
            <a:endParaRPr lang="uk-UA"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oAutofit/>
          </a:bodyPr>
          <a:lstStyle/>
          <a:p>
            <a:r>
              <a:rPr lang="uk-UA" sz="2800" b="1" dirty="0" smtClean="0"/>
              <a:t>Правильне й раціональне </a:t>
            </a:r>
            <a:r>
              <a:rPr lang="uk-UA" sz="3600" b="1" i="1" dirty="0" smtClean="0"/>
              <a:t>освітлення</a:t>
            </a:r>
            <a:r>
              <a:rPr lang="uk-UA" sz="2800" b="1" dirty="0" smtClean="0"/>
              <a:t> приміщення покращує зорову функцію очей людини, підвищує її життєвий тонус.</a:t>
            </a:r>
            <a:endParaRPr lang="uk-UA" sz="2800" b="1" dirty="0"/>
          </a:p>
        </p:txBody>
      </p:sp>
      <p:sp>
        <p:nvSpPr>
          <p:cNvPr id="3" name="Содержимое 2"/>
          <p:cNvSpPr>
            <a:spLocks noGrp="1"/>
          </p:cNvSpPr>
          <p:nvPr>
            <p:ph idx="1"/>
          </p:nvPr>
        </p:nvSpPr>
        <p:spPr>
          <a:xfrm>
            <a:off x="457200" y="1988840"/>
            <a:ext cx="8229600" cy="4680520"/>
          </a:xfrm>
        </p:spPr>
        <p:txBody>
          <a:bodyPr/>
          <a:lstStyle/>
          <a:p>
            <a:r>
              <a:rPr lang="uk-UA" dirty="0" smtClean="0"/>
              <a:t>Гарне природне освітлення приміщень великою мірою залежить від чистоти вікон. Чисте віконне скло утримує 10-15% світла, забруднене – вже 15-50%, замерзле – до 80%. Тому так важливо регулярно мити віконне скло, очищувати його від пилу, бруду, льоду та снігу, не заставляти світлових отворів тощо.</a:t>
            </a: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0"/>
            <a:ext cx="8229600" cy="6858000"/>
          </a:xfrm>
        </p:spPr>
        <p:txBody>
          <a:bodyPr>
            <a:noAutofit/>
          </a:bodyPr>
          <a:lstStyle/>
          <a:p>
            <a:r>
              <a:rPr lang="uk-UA" sz="2100" b="1" dirty="0" smtClean="0"/>
              <a:t> Головними гігієнічними вимогами до </a:t>
            </a:r>
            <a:r>
              <a:rPr lang="uk-UA" sz="2400" b="1" dirty="0" smtClean="0">
                <a:solidFill>
                  <a:srgbClr val="0070C0"/>
                </a:solidFill>
              </a:rPr>
              <a:t>штучного</a:t>
            </a:r>
            <a:r>
              <a:rPr lang="uk-UA" sz="2100" b="1" dirty="0" smtClean="0">
                <a:solidFill>
                  <a:schemeClr val="accent5">
                    <a:lumMod val="75000"/>
                  </a:schemeClr>
                </a:solidFill>
              </a:rPr>
              <a:t> </a:t>
            </a:r>
            <a:r>
              <a:rPr lang="uk-UA" sz="2100" b="1" dirty="0" smtClean="0"/>
              <a:t>освітлення є його достатня інтенсивність, рівномірність та відсутність різких тіней. Недостатня освітленість викликає втому центральної нервової системи, порушує нормальну функцію очей та може спричинити хвороби.</a:t>
            </a:r>
          </a:p>
          <a:p>
            <a:r>
              <a:rPr lang="uk-UA" sz="2100" b="1" dirty="0" smtClean="0"/>
              <a:t> Інтенсивність освітлення вимірюється в </a:t>
            </a:r>
            <a:r>
              <a:rPr lang="uk-UA" sz="2100" b="1" dirty="0" err="1" smtClean="0">
                <a:solidFill>
                  <a:srgbClr val="C00000"/>
                </a:solidFill>
              </a:rPr>
              <a:t>люксах</a:t>
            </a:r>
            <a:r>
              <a:rPr lang="uk-UA" sz="2100" b="1" dirty="0" smtClean="0">
                <a:solidFill>
                  <a:srgbClr val="C00000"/>
                </a:solidFill>
              </a:rPr>
              <a:t>. </a:t>
            </a:r>
            <a:r>
              <a:rPr lang="uk-UA" sz="2100" b="1" dirty="0" smtClean="0"/>
              <a:t>У житлових приміщеннях норми освітлення  повинні становити </a:t>
            </a:r>
            <a:r>
              <a:rPr lang="en-US" sz="2100" b="1" dirty="0" smtClean="0"/>
              <a:t>200 </a:t>
            </a:r>
            <a:r>
              <a:rPr lang="uk-UA" sz="2100" b="1" dirty="0" smtClean="0"/>
              <a:t>лк при люмінесцентних лампах і </a:t>
            </a:r>
            <a:r>
              <a:rPr lang="en-US" sz="2100" b="1" dirty="0" smtClean="0"/>
              <a:t>100</a:t>
            </a:r>
            <a:r>
              <a:rPr lang="uk-UA" sz="2100" b="1" dirty="0" smtClean="0"/>
              <a:t> лк – при лампах розжарювання.</a:t>
            </a:r>
          </a:p>
          <a:p>
            <a:r>
              <a:rPr lang="uk-UA" sz="2100" b="1" dirty="0" smtClean="0"/>
              <a:t> Для штучного освітлення приміщень використовують світильники різних типів. Так, світильники прямого світла, що спрямовують не менше 90% потоку світла вниз, краще використовувати для загального освітлення житлових і громадських приміщень. Світильники  віддзеркаленого світла, що спрямовують його  вгору, де воно розсіюється стелею та стінами, створюють сприятливий для ока потік світла. Також можуть  застосовуватися світильники розсіяного світла  (шар матового скла), що створюють рівномірне освітлення. У житлових  номерах, крім загального освітлення зі стелі, слід застосовувати також місцеве освітлення – підвісні плафони, настінні бра, підлогові торшери, настільні лампи. Світильну арматуру необхідно періодично очищувати.</a:t>
            </a:r>
            <a:endParaRPr lang="uk-UA" sz="21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600" b="1" dirty="0" smtClean="0"/>
              <a:t>Приміщення готелю повинні добре освітлюватися сонячними променями </a:t>
            </a:r>
            <a:endParaRPr lang="uk-UA" sz="3600" b="1" dirty="0"/>
          </a:p>
        </p:txBody>
      </p:sp>
      <p:sp>
        <p:nvSpPr>
          <p:cNvPr id="3" name="Содержимое 2"/>
          <p:cNvSpPr>
            <a:spLocks noGrp="1"/>
          </p:cNvSpPr>
          <p:nvPr>
            <p:ph idx="1"/>
          </p:nvPr>
        </p:nvSpPr>
        <p:spPr/>
        <p:txBody>
          <a:bodyPr/>
          <a:lstStyle/>
          <a:p>
            <a:pPr>
              <a:buNone/>
            </a:pPr>
            <a:r>
              <a:rPr lang="uk-UA" sz="4000" b="1" i="1" dirty="0" smtClean="0">
                <a:solidFill>
                  <a:srgbClr val="C00000"/>
                </a:solidFill>
              </a:rPr>
              <a:t>            Інсоляція </a:t>
            </a:r>
            <a:r>
              <a:rPr lang="uk-UA" b="1" dirty="0" smtClean="0"/>
              <a:t>приміщень (опромінювання сонцем) справляє корисну фізіологічну дію на організм людини та згубно діє на хвороботворні мікроби, що можуть бути у повітрі. </a:t>
            </a:r>
            <a:endParaRPr lang="uk-UA"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200" b="1" i="1" dirty="0" smtClean="0"/>
              <a:t>Повітряний режим</a:t>
            </a:r>
            <a:r>
              <a:rPr lang="uk-UA" sz="3200" b="1" dirty="0" smtClean="0"/>
              <a:t> у приміщеннях готелю визначають склад та рух повітря. </a:t>
            </a:r>
            <a:endParaRPr lang="uk-UA" sz="3200" b="1" dirty="0"/>
          </a:p>
        </p:txBody>
      </p:sp>
      <p:sp>
        <p:nvSpPr>
          <p:cNvPr id="3" name="Содержимое 2"/>
          <p:cNvSpPr>
            <a:spLocks noGrp="1"/>
          </p:cNvSpPr>
          <p:nvPr>
            <p:ph idx="1"/>
          </p:nvPr>
        </p:nvSpPr>
        <p:spPr>
          <a:xfrm>
            <a:off x="457200" y="1600200"/>
            <a:ext cx="8229600" cy="4853136"/>
          </a:xfrm>
        </p:spPr>
        <p:txBody>
          <a:bodyPr>
            <a:normAutofit fontScale="77500" lnSpcReduction="20000"/>
          </a:bodyPr>
          <a:lstStyle/>
          <a:p>
            <a:r>
              <a:rPr lang="uk-UA" dirty="0" smtClean="0"/>
              <a:t>Кожна доросла людина протягом доби вдихає 15-30 куб. м повітря, чистота якого має  велике значення для її здоров’я.</a:t>
            </a:r>
          </a:p>
          <a:p>
            <a:r>
              <a:rPr lang="uk-UA" dirty="0" smtClean="0"/>
              <a:t> Між тим повітря постійно забруднюється двоокисом вуглецю (вуглекислий газ), що виділяє людина при диханні, газоподібними продуктами, що утворюються при розкладі органічних речовин (поту, виділень сальних залоз, розкладу залишків їжі), тютюновим димом тощо. Їх велика концентрація в повітрі кімнати негативно впливає на самопочуття людини: дихання втрачає глибину, зменшується надходження кисню у кров, з’являється головний біль, слабкість, утомлюваність. Якщо повітря забруднюється шкідливими газами, то вони переходять з легень у кров та справляють загальну хвороботворну дію на організм.</a:t>
            </a:r>
          </a:p>
          <a:p>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0"/>
            <a:ext cx="8964488" cy="6858000"/>
          </a:xfrm>
        </p:spPr>
        <p:txBody>
          <a:bodyPr>
            <a:normAutofit fontScale="85000" lnSpcReduction="10000"/>
          </a:bodyPr>
          <a:lstStyle/>
          <a:p>
            <a:pPr>
              <a:buNone/>
            </a:pPr>
            <a:r>
              <a:rPr lang="uk-UA" dirty="0" smtClean="0"/>
              <a:t>                   Великий вміст у повітрі </a:t>
            </a:r>
            <a:r>
              <a:rPr lang="uk-UA" b="1" dirty="0" smtClean="0">
                <a:solidFill>
                  <a:srgbClr val="0070C0"/>
                </a:solidFill>
              </a:rPr>
              <a:t>пилу</a:t>
            </a:r>
            <a:r>
              <a:rPr lang="uk-UA" dirty="0" smtClean="0"/>
              <a:t> також утруднює дихання, подразнює дихальні шляхи. Найчастіше пил накопичується на підлозі, меблях, предметах обстановки (особливо на м’якому інвентарі) та надходить у повітря при ходінні, неправильному сухому прибиранні, перестиланні ліжка, чищенні м’якого інвентарю. </a:t>
            </a:r>
          </a:p>
          <a:p>
            <a:pPr>
              <a:buNone/>
            </a:pPr>
            <a:r>
              <a:rPr lang="uk-UA" dirty="0" smtClean="0"/>
              <a:t>                   Разом із пилом до повітря потрапляють </a:t>
            </a:r>
            <a:r>
              <a:rPr lang="uk-UA" b="1" dirty="0" smtClean="0">
                <a:solidFill>
                  <a:srgbClr val="0070C0"/>
                </a:solidFill>
              </a:rPr>
              <a:t>мікроорганізми</a:t>
            </a:r>
            <a:r>
              <a:rPr lang="uk-UA" dirty="0" smtClean="0"/>
              <a:t>, у тому числі – патогенні (хвороботворні). Так, наприклад, </a:t>
            </a:r>
            <a:r>
              <a:rPr lang="uk-UA" dirty="0" err="1" smtClean="0"/>
              <a:t>стрептококк</a:t>
            </a:r>
            <a:r>
              <a:rPr lang="uk-UA" dirty="0" smtClean="0"/>
              <a:t>, дифтерійна паличка, туберкульозні бактерії та деякі інші зберігають свою життєдіяльність у пилу десятки днів (особливо в місцях, що не опромінюються сонцем). Через повітря закритих приміщень передається багато хвороб, зокрема, туберкульоз, сезонні респіраторні захворювання, скарлатина, повітряна віспа та ін. Бактеріальне забруднення повітря  прямо пропорційне його запиленості.</a:t>
            </a:r>
          </a:p>
          <a:p>
            <a:endParaRPr lang="uk-UA" dirty="0"/>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1046</Words>
  <Application>Microsoft Office PowerPoint</Application>
  <PresentationFormat>Экран (4:3)</PresentationFormat>
  <Paragraphs>49</Paragraphs>
  <Slides>15</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15</vt:i4>
      </vt:variant>
    </vt:vector>
  </HeadingPairs>
  <TitlesOfParts>
    <vt:vector size="17" baseType="lpstr">
      <vt:lpstr>Тема Office</vt:lpstr>
      <vt:lpstr>Аспект</vt:lpstr>
      <vt:lpstr>Мікроклімат готелю</vt:lpstr>
      <vt:lpstr>Мікроклімат готелю – це різновид місцевого клімату, штучно створений в умовах готельного будинку. </vt:lpstr>
      <vt:lpstr>Температура повітря залежить від пори року і є різною для різних приміщень.</vt:lpstr>
      <vt:lpstr>Підтримувати нормальну температуру у приміщеннях готелю допомагає система опалення, в гарячу пору року – кондиціювання повітря.</vt:lpstr>
      <vt:lpstr>Правильне й раціональне освітлення приміщення покращує зорову функцію очей людини, підвищує її життєвий тонус.</vt:lpstr>
      <vt:lpstr>Слайд 6</vt:lpstr>
      <vt:lpstr>Приміщення готелю повинні добре освітлюватися сонячними променями </vt:lpstr>
      <vt:lpstr>Повітряний режим у приміщеннях готелю визначають склад та рух повітря. </vt:lpstr>
      <vt:lpstr>Слайд 9</vt:lpstr>
      <vt:lpstr>Важливим санітарним заходом у боротьбі з забрудненням повітря є провітрювання приміщень. </vt:lpstr>
      <vt:lpstr>Нині у готелях все частіше застосовуються кондиціонери, які забезпечують необхідні гігієнічні якості повітря, комфортні для людини. У кондиціонерах відбувається необхідна обробка повітря, що подається у приміщення (очищення, підігрів або охолодження, зволоження), і його встановлена якість автоматично підтримується необхідний час. </vt:lpstr>
      <vt:lpstr>Шкідливі для здоров’я людини також підвищена вологість або надмірна сухість повітря у житловому приміщенні.  Організм людини дуже чутливо реагує на коливання вологості повітря. Оптимальна вологість готельних приміщень мусить бути в межах 40-60%.  </vt:lpstr>
      <vt:lpstr> Рівень шуму в номерах готелю повинен бути не вище: </vt:lpstr>
      <vt:lpstr>Зі шкали шумів (у децибелах):</vt:lpstr>
      <vt:lpstr>ЗВУКОІЗОЛЯЦІЯ В ГОТЕЛЯХ:</vt:lpstr>
    </vt:vector>
  </TitlesOfParts>
  <Company>Krokoz™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Мікроклімат готелю</dc:title>
  <dc:creator>Татьяна</dc:creator>
  <cp:lastModifiedBy>Татьяна</cp:lastModifiedBy>
  <cp:revision>31</cp:revision>
  <dcterms:created xsi:type="dcterms:W3CDTF">2017-02-16T16:47:08Z</dcterms:created>
  <dcterms:modified xsi:type="dcterms:W3CDTF">2018-02-11T07:49:48Z</dcterms:modified>
</cp:coreProperties>
</file>