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diagrams/layout1.xml" ContentType="application/vnd.openxmlformats-officedocument.drawingml.diagram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6" r:id="rId3"/>
    <p:sldMasterId id="2147483708" r:id="rId4"/>
  </p:sldMasterIdLst>
  <p:sldIdLst>
    <p:sldId id="272" r:id="rId5"/>
    <p:sldId id="277" r:id="rId6"/>
    <p:sldId id="267" r:id="rId7"/>
    <p:sldId id="258" r:id="rId8"/>
    <p:sldId id="260" r:id="rId9"/>
    <p:sldId id="256" r:id="rId10"/>
    <p:sldId id="261" r:id="rId11"/>
    <p:sldId id="262" r:id="rId12"/>
    <p:sldId id="264" r:id="rId13"/>
    <p:sldId id="263" r:id="rId14"/>
    <p:sldId id="265" r:id="rId15"/>
    <p:sldId id="268" r:id="rId16"/>
    <p:sldId id="273" r:id="rId17"/>
    <p:sldId id="278" r:id="rId18"/>
    <p:sldId id="274" r:id="rId19"/>
    <p:sldId id="280" r:id="rId20"/>
    <p:sldId id="275" r:id="rId21"/>
    <p:sldId id="276" r:id="rId22"/>
    <p:sldId id="279" r:id="rId23"/>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0066"/>
    <a:srgbClr val="008000"/>
    <a:srgbClr val="FFFF99"/>
    <a:srgbClr val="FF33CC"/>
    <a:srgbClr val="FF66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97" d="100"/>
          <a:sy n="97" d="100"/>
        </p:scale>
        <p:origin x="-2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5" Type="http://schemas.openxmlformats.org/officeDocument/2006/relationships/image" Target="../media/image7.jpeg"/><Relationship Id="rId4" Type="http://schemas.openxmlformats.org/officeDocument/2006/relationships/image" Target="../media/image6.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image" Target="../media/image3.jpeg"/><Relationship Id="rId5" Type="http://schemas.openxmlformats.org/officeDocument/2006/relationships/image" Target="../media/image6.png"/><Relationship Id="rId4"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152809-87EB-4EAD-856A-941273F3700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uk-UA"/>
        </a:p>
      </dgm:t>
    </dgm:pt>
    <dgm:pt modelId="{76AB43B6-6CF2-4F00-BC0B-6AE7AEE02AC1}">
      <dgm:prSet phldrT="[Текст]" phldr="1"/>
      <dgm:spPr>
        <a:blipFill rotWithShape="0">
          <a:blip xmlns:r="http://schemas.openxmlformats.org/officeDocument/2006/relationships" r:embed="rId1"/>
          <a:stretch>
            <a:fillRect/>
          </a:stretch>
        </a:blipFill>
      </dgm:spPr>
      <dgm:t>
        <a:bodyPr/>
        <a:lstStyle/>
        <a:p>
          <a:endParaRPr lang="uk-UA" dirty="0"/>
        </a:p>
      </dgm:t>
    </dgm:pt>
    <dgm:pt modelId="{A94EAD2B-2862-47D1-B1EC-FBDF43C65F30}" type="parTrans" cxnId="{A9A17829-CF05-4A09-A013-A7EBC369AFAC}">
      <dgm:prSet/>
      <dgm:spPr/>
      <dgm:t>
        <a:bodyPr/>
        <a:lstStyle/>
        <a:p>
          <a:endParaRPr lang="uk-UA"/>
        </a:p>
      </dgm:t>
    </dgm:pt>
    <dgm:pt modelId="{1A55AAAA-CCF9-4E2A-B0DC-F776D20D0694}" type="sibTrans" cxnId="{A9A17829-CF05-4A09-A013-A7EBC369AFAC}">
      <dgm:prSet/>
      <dgm:spPr/>
      <dgm:t>
        <a:bodyPr/>
        <a:lstStyle/>
        <a:p>
          <a:endParaRPr lang="uk-UA"/>
        </a:p>
      </dgm:t>
    </dgm:pt>
    <dgm:pt modelId="{A0C861F7-CB88-41BE-8AA9-5DA9458B89AA}">
      <dgm:prSet phldrT="[Текст]" phldr="1"/>
      <dgm:spPr>
        <a:blipFill rotWithShape="0">
          <a:blip xmlns:r="http://schemas.openxmlformats.org/officeDocument/2006/relationships" r:embed="rId2"/>
          <a:stretch>
            <a:fillRect/>
          </a:stretch>
        </a:blipFill>
      </dgm:spPr>
      <dgm:t>
        <a:bodyPr/>
        <a:lstStyle/>
        <a:p>
          <a:endParaRPr lang="uk-UA" dirty="0"/>
        </a:p>
      </dgm:t>
    </dgm:pt>
    <dgm:pt modelId="{DFE82BC1-257D-4226-A3D0-2BFEAB68A5B8}" type="parTrans" cxnId="{836CB230-A25E-4ED4-9C75-8F161BED6E28}">
      <dgm:prSet/>
      <dgm:spPr/>
      <dgm:t>
        <a:bodyPr/>
        <a:lstStyle/>
        <a:p>
          <a:endParaRPr lang="uk-UA"/>
        </a:p>
      </dgm:t>
    </dgm:pt>
    <dgm:pt modelId="{4D8D0480-5D53-42EB-917D-2B6D9041BB13}" type="sibTrans" cxnId="{836CB230-A25E-4ED4-9C75-8F161BED6E28}">
      <dgm:prSet/>
      <dgm:spPr/>
      <dgm:t>
        <a:bodyPr/>
        <a:lstStyle/>
        <a:p>
          <a:endParaRPr lang="uk-UA"/>
        </a:p>
      </dgm:t>
    </dgm:pt>
    <dgm:pt modelId="{1791BC4A-2532-4FA1-A4AB-E122E99605E0}">
      <dgm:prSet phldrT="[Текст]" phldr="1"/>
      <dgm:spPr>
        <a:blipFill rotWithShape="0">
          <a:blip xmlns:r="http://schemas.openxmlformats.org/officeDocument/2006/relationships" r:embed="rId3"/>
          <a:stretch>
            <a:fillRect/>
          </a:stretch>
        </a:blipFill>
      </dgm:spPr>
      <dgm:t>
        <a:bodyPr/>
        <a:lstStyle/>
        <a:p>
          <a:endParaRPr lang="uk-UA" dirty="0"/>
        </a:p>
      </dgm:t>
    </dgm:pt>
    <dgm:pt modelId="{3F01001B-CA29-4018-A0A8-99DE27C237BD}" type="parTrans" cxnId="{95C54211-F7DF-476B-B2E0-826CD7B96C3C}">
      <dgm:prSet/>
      <dgm:spPr/>
      <dgm:t>
        <a:bodyPr/>
        <a:lstStyle/>
        <a:p>
          <a:endParaRPr lang="uk-UA"/>
        </a:p>
      </dgm:t>
    </dgm:pt>
    <dgm:pt modelId="{034E36D1-34C2-436A-938E-48189BC47928}" type="sibTrans" cxnId="{95C54211-F7DF-476B-B2E0-826CD7B96C3C}">
      <dgm:prSet/>
      <dgm:spPr/>
      <dgm:t>
        <a:bodyPr/>
        <a:lstStyle/>
        <a:p>
          <a:endParaRPr lang="uk-UA"/>
        </a:p>
      </dgm:t>
    </dgm:pt>
    <dgm:pt modelId="{73ED56BB-2170-4421-8331-852D955C692C}">
      <dgm:prSet phldrT="[Текст]" phldr="1"/>
      <dgm:spPr>
        <a:blipFill rotWithShape="0">
          <a:blip xmlns:r="http://schemas.openxmlformats.org/officeDocument/2006/relationships" r:embed="rId4"/>
          <a:stretch>
            <a:fillRect/>
          </a:stretch>
        </a:blipFill>
      </dgm:spPr>
      <dgm:t>
        <a:bodyPr/>
        <a:lstStyle/>
        <a:p>
          <a:endParaRPr lang="uk-UA" dirty="0"/>
        </a:p>
      </dgm:t>
    </dgm:pt>
    <dgm:pt modelId="{324D7523-98C7-45A2-B4F3-4B4BE33D04E1}" type="parTrans" cxnId="{268C345E-78AE-4A34-AF01-AA8494DEE688}">
      <dgm:prSet/>
      <dgm:spPr/>
      <dgm:t>
        <a:bodyPr/>
        <a:lstStyle/>
        <a:p>
          <a:endParaRPr lang="uk-UA"/>
        </a:p>
      </dgm:t>
    </dgm:pt>
    <dgm:pt modelId="{CB1C2006-A84D-4D8D-AF5C-3FAD114ED528}" type="sibTrans" cxnId="{268C345E-78AE-4A34-AF01-AA8494DEE688}">
      <dgm:prSet/>
      <dgm:spPr/>
      <dgm:t>
        <a:bodyPr/>
        <a:lstStyle/>
        <a:p>
          <a:endParaRPr lang="uk-UA"/>
        </a:p>
      </dgm:t>
    </dgm:pt>
    <dgm:pt modelId="{947FF1F7-84C5-4400-98C1-87F8C0CAD23A}">
      <dgm:prSet phldrT="[Текст]" phldr="1"/>
      <dgm:spPr>
        <a:blipFill rotWithShape="0">
          <a:blip xmlns:r="http://schemas.openxmlformats.org/officeDocument/2006/relationships" r:embed="rId5"/>
          <a:stretch>
            <a:fillRect/>
          </a:stretch>
        </a:blipFill>
      </dgm:spPr>
      <dgm:t>
        <a:bodyPr/>
        <a:lstStyle/>
        <a:p>
          <a:endParaRPr lang="uk-UA" dirty="0"/>
        </a:p>
      </dgm:t>
    </dgm:pt>
    <dgm:pt modelId="{BB4042AA-29F7-4806-8092-48ECACC64978}" type="sibTrans" cxnId="{DB0DED01-0F4C-4C0A-8B9D-E82F95451231}">
      <dgm:prSet/>
      <dgm:spPr/>
      <dgm:t>
        <a:bodyPr/>
        <a:lstStyle/>
        <a:p>
          <a:endParaRPr lang="uk-UA"/>
        </a:p>
      </dgm:t>
    </dgm:pt>
    <dgm:pt modelId="{44EFE7AB-023B-4708-ADC5-F4C3AC587FDD}" type="parTrans" cxnId="{DB0DED01-0F4C-4C0A-8B9D-E82F95451231}">
      <dgm:prSet/>
      <dgm:spPr/>
      <dgm:t>
        <a:bodyPr/>
        <a:lstStyle/>
        <a:p>
          <a:endParaRPr lang="uk-UA"/>
        </a:p>
      </dgm:t>
    </dgm:pt>
    <dgm:pt modelId="{84D25236-AD19-4807-BC4A-7587731F59CC}" type="pres">
      <dgm:prSet presAssocID="{56152809-87EB-4EAD-856A-941273F37003}" presName="Name0" presStyleCnt="0">
        <dgm:presLayoutVars>
          <dgm:chMax val="1"/>
          <dgm:dir/>
          <dgm:animLvl val="ctr"/>
          <dgm:resizeHandles val="exact"/>
        </dgm:presLayoutVars>
      </dgm:prSet>
      <dgm:spPr/>
      <dgm:t>
        <a:bodyPr/>
        <a:lstStyle/>
        <a:p>
          <a:endParaRPr lang="uk-UA"/>
        </a:p>
      </dgm:t>
    </dgm:pt>
    <dgm:pt modelId="{B99C2736-7F47-445B-AFE0-AC889253738A}" type="pres">
      <dgm:prSet presAssocID="{76AB43B6-6CF2-4F00-BC0B-6AE7AEE02AC1}" presName="centerShape" presStyleLbl="node0" presStyleIdx="0" presStyleCnt="1"/>
      <dgm:spPr/>
      <dgm:t>
        <a:bodyPr/>
        <a:lstStyle/>
        <a:p>
          <a:endParaRPr lang="uk-UA"/>
        </a:p>
      </dgm:t>
    </dgm:pt>
    <dgm:pt modelId="{0F7BB965-5D1E-44D6-A4CB-536EE61A88F2}" type="pres">
      <dgm:prSet presAssocID="{947FF1F7-84C5-4400-98C1-87F8C0CAD23A}" presName="node" presStyleLbl="node1" presStyleIdx="0" presStyleCnt="4">
        <dgm:presLayoutVars>
          <dgm:bulletEnabled val="1"/>
        </dgm:presLayoutVars>
      </dgm:prSet>
      <dgm:spPr/>
      <dgm:t>
        <a:bodyPr/>
        <a:lstStyle/>
        <a:p>
          <a:endParaRPr lang="uk-UA"/>
        </a:p>
      </dgm:t>
    </dgm:pt>
    <dgm:pt modelId="{9AD7C9DA-D7DB-4143-8A90-0EFF787381FF}" type="pres">
      <dgm:prSet presAssocID="{947FF1F7-84C5-4400-98C1-87F8C0CAD23A}" presName="dummy" presStyleCnt="0"/>
      <dgm:spPr/>
    </dgm:pt>
    <dgm:pt modelId="{7F4FC8FB-4C0D-4C07-957B-6EB6B163C564}" type="pres">
      <dgm:prSet presAssocID="{BB4042AA-29F7-4806-8092-48ECACC64978}" presName="sibTrans" presStyleLbl="sibTrans2D1" presStyleIdx="0" presStyleCnt="4"/>
      <dgm:spPr/>
      <dgm:t>
        <a:bodyPr/>
        <a:lstStyle/>
        <a:p>
          <a:endParaRPr lang="uk-UA"/>
        </a:p>
      </dgm:t>
    </dgm:pt>
    <dgm:pt modelId="{2156A263-7224-4210-A910-E315B76343C1}" type="pres">
      <dgm:prSet presAssocID="{A0C861F7-CB88-41BE-8AA9-5DA9458B89AA}" presName="node" presStyleLbl="node1" presStyleIdx="1" presStyleCnt="4">
        <dgm:presLayoutVars>
          <dgm:bulletEnabled val="1"/>
        </dgm:presLayoutVars>
      </dgm:prSet>
      <dgm:spPr/>
      <dgm:t>
        <a:bodyPr/>
        <a:lstStyle/>
        <a:p>
          <a:endParaRPr lang="uk-UA"/>
        </a:p>
      </dgm:t>
    </dgm:pt>
    <dgm:pt modelId="{8291EEBC-BCFE-4315-B9F1-1610DE0FCF66}" type="pres">
      <dgm:prSet presAssocID="{A0C861F7-CB88-41BE-8AA9-5DA9458B89AA}" presName="dummy" presStyleCnt="0"/>
      <dgm:spPr/>
    </dgm:pt>
    <dgm:pt modelId="{1D9883EC-8734-46D2-8837-3C79AF35B8A1}" type="pres">
      <dgm:prSet presAssocID="{4D8D0480-5D53-42EB-917D-2B6D9041BB13}" presName="sibTrans" presStyleLbl="sibTrans2D1" presStyleIdx="1" presStyleCnt="4"/>
      <dgm:spPr/>
      <dgm:t>
        <a:bodyPr/>
        <a:lstStyle/>
        <a:p>
          <a:endParaRPr lang="uk-UA"/>
        </a:p>
      </dgm:t>
    </dgm:pt>
    <dgm:pt modelId="{71E53E4A-DE2C-47FA-997B-229253D2934D}" type="pres">
      <dgm:prSet presAssocID="{1791BC4A-2532-4FA1-A4AB-E122E99605E0}" presName="node" presStyleLbl="node1" presStyleIdx="2" presStyleCnt="4">
        <dgm:presLayoutVars>
          <dgm:bulletEnabled val="1"/>
        </dgm:presLayoutVars>
      </dgm:prSet>
      <dgm:spPr/>
      <dgm:t>
        <a:bodyPr/>
        <a:lstStyle/>
        <a:p>
          <a:endParaRPr lang="uk-UA"/>
        </a:p>
      </dgm:t>
    </dgm:pt>
    <dgm:pt modelId="{2F7FFBC8-A006-41B4-9346-BB6489648E9B}" type="pres">
      <dgm:prSet presAssocID="{1791BC4A-2532-4FA1-A4AB-E122E99605E0}" presName="dummy" presStyleCnt="0"/>
      <dgm:spPr/>
    </dgm:pt>
    <dgm:pt modelId="{A8B24A34-06FD-4F3B-AE4C-7051671B3389}" type="pres">
      <dgm:prSet presAssocID="{034E36D1-34C2-436A-938E-48189BC47928}" presName="sibTrans" presStyleLbl="sibTrans2D1" presStyleIdx="2" presStyleCnt="4"/>
      <dgm:spPr/>
      <dgm:t>
        <a:bodyPr/>
        <a:lstStyle/>
        <a:p>
          <a:endParaRPr lang="uk-UA"/>
        </a:p>
      </dgm:t>
    </dgm:pt>
    <dgm:pt modelId="{B21C4C00-5FB3-454F-AC9D-CBFE4F6845A8}" type="pres">
      <dgm:prSet presAssocID="{73ED56BB-2170-4421-8331-852D955C692C}" presName="node" presStyleLbl="node1" presStyleIdx="3" presStyleCnt="4">
        <dgm:presLayoutVars>
          <dgm:bulletEnabled val="1"/>
        </dgm:presLayoutVars>
      </dgm:prSet>
      <dgm:spPr/>
      <dgm:t>
        <a:bodyPr/>
        <a:lstStyle/>
        <a:p>
          <a:endParaRPr lang="uk-UA"/>
        </a:p>
      </dgm:t>
    </dgm:pt>
    <dgm:pt modelId="{F91796FA-DBDD-4D65-93CF-C2B3BAEFD905}" type="pres">
      <dgm:prSet presAssocID="{73ED56BB-2170-4421-8331-852D955C692C}" presName="dummy" presStyleCnt="0"/>
      <dgm:spPr/>
    </dgm:pt>
    <dgm:pt modelId="{6619CE2E-F3E4-4937-97F3-FD1640653E32}" type="pres">
      <dgm:prSet presAssocID="{CB1C2006-A84D-4D8D-AF5C-3FAD114ED528}" presName="sibTrans" presStyleLbl="sibTrans2D1" presStyleIdx="3" presStyleCnt="4"/>
      <dgm:spPr/>
      <dgm:t>
        <a:bodyPr/>
        <a:lstStyle/>
        <a:p>
          <a:endParaRPr lang="uk-UA"/>
        </a:p>
      </dgm:t>
    </dgm:pt>
  </dgm:ptLst>
  <dgm:cxnLst>
    <dgm:cxn modelId="{DB0DED01-0F4C-4C0A-8B9D-E82F95451231}" srcId="{76AB43B6-6CF2-4F00-BC0B-6AE7AEE02AC1}" destId="{947FF1F7-84C5-4400-98C1-87F8C0CAD23A}" srcOrd="0" destOrd="0" parTransId="{44EFE7AB-023B-4708-ADC5-F4C3AC587FDD}" sibTransId="{BB4042AA-29F7-4806-8092-48ECACC64978}"/>
    <dgm:cxn modelId="{836CB230-A25E-4ED4-9C75-8F161BED6E28}" srcId="{76AB43B6-6CF2-4F00-BC0B-6AE7AEE02AC1}" destId="{A0C861F7-CB88-41BE-8AA9-5DA9458B89AA}" srcOrd="1" destOrd="0" parTransId="{DFE82BC1-257D-4226-A3D0-2BFEAB68A5B8}" sibTransId="{4D8D0480-5D53-42EB-917D-2B6D9041BB13}"/>
    <dgm:cxn modelId="{95C54211-F7DF-476B-B2E0-826CD7B96C3C}" srcId="{76AB43B6-6CF2-4F00-BC0B-6AE7AEE02AC1}" destId="{1791BC4A-2532-4FA1-A4AB-E122E99605E0}" srcOrd="2" destOrd="0" parTransId="{3F01001B-CA29-4018-A0A8-99DE27C237BD}" sibTransId="{034E36D1-34C2-436A-938E-48189BC47928}"/>
    <dgm:cxn modelId="{A349E145-17D7-49EA-A347-606278CF2198}" type="presOf" srcId="{56152809-87EB-4EAD-856A-941273F37003}" destId="{84D25236-AD19-4807-BC4A-7587731F59CC}" srcOrd="0" destOrd="0" presId="urn:microsoft.com/office/officeart/2005/8/layout/radial6"/>
    <dgm:cxn modelId="{9734A8E2-E5B5-4E31-A8BB-65A212435A45}" type="presOf" srcId="{73ED56BB-2170-4421-8331-852D955C692C}" destId="{B21C4C00-5FB3-454F-AC9D-CBFE4F6845A8}" srcOrd="0" destOrd="0" presId="urn:microsoft.com/office/officeart/2005/8/layout/radial6"/>
    <dgm:cxn modelId="{88A35481-98AF-480D-BF06-9FCB0C811A94}" type="presOf" srcId="{1791BC4A-2532-4FA1-A4AB-E122E99605E0}" destId="{71E53E4A-DE2C-47FA-997B-229253D2934D}" srcOrd="0" destOrd="0" presId="urn:microsoft.com/office/officeart/2005/8/layout/radial6"/>
    <dgm:cxn modelId="{0C6A22C3-EF59-478D-911D-3687AEE96717}" type="presOf" srcId="{BB4042AA-29F7-4806-8092-48ECACC64978}" destId="{7F4FC8FB-4C0D-4C07-957B-6EB6B163C564}" srcOrd="0" destOrd="0" presId="urn:microsoft.com/office/officeart/2005/8/layout/radial6"/>
    <dgm:cxn modelId="{268C345E-78AE-4A34-AF01-AA8494DEE688}" srcId="{76AB43B6-6CF2-4F00-BC0B-6AE7AEE02AC1}" destId="{73ED56BB-2170-4421-8331-852D955C692C}" srcOrd="3" destOrd="0" parTransId="{324D7523-98C7-45A2-B4F3-4B4BE33D04E1}" sibTransId="{CB1C2006-A84D-4D8D-AF5C-3FAD114ED528}"/>
    <dgm:cxn modelId="{F9AE79D7-52E8-44F9-AA6A-48B12456D0AF}" type="presOf" srcId="{A0C861F7-CB88-41BE-8AA9-5DA9458B89AA}" destId="{2156A263-7224-4210-A910-E315B76343C1}" srcOrd="0" destOrd="0" presId="urn:microsoft.com/office/officeart/2005/8/layout/radial6"/>
    <dgm:cxn modelId="{04E37E8F-CAB2-4A0D-BE9D-B577A1208A4D}" type="presOf" srcId="{76AB43B6-6CF2-4F00-BC0B-6AE7AEE02AC1}" destId="{B99C2736-7F47-445B-AFE0-AC889253738A}" srcOrd="0" destOrd="0" presId="urn:microsoft.com/office/officeart/2005/8/layout/radial6"/>
    <dgm:cxn modelId="{C762CF5F-80B0-45D2-BE4D-EFC2378C0A2D}" type="presOf" srcId="{CB1C2006-A84D-4D8D-AF5C-3FAD114ED528}" destId="{6619CE2E-F3E4-4937-97F3-FD1640653E32}" srcOrd="0" destOrd="0" presId="urn:microsoft.com/office/officeart/2005/8/layout/radial6"/>
    <dgm:cxn modelId="{5D76444B-059E-43E8-9B17-B2E00C2C109D}" type="presOf" srcId="{947FF1F7-84C5-4400-98C1-87F8C0CAD23A}" destId="{0F7BB965-5D1E-44D6-A4CB-536EE61A88F2}" srcOrd="0" destOrd="0" presId="urn:microsoft.com/office/officeart/2005/8/layout/radial6"/>
    <dgm:cxn modelId="{A9A17829-CF05-4A09-A013-A7EBC369AFAC}" srcId="{56152809-87EB-4EAD-856A-941273F37003}" destId="{76AB43B6-6CF2-4F00-BC0B-6AE7AEE02AC1}" srcOrd="0" destOrd="0" parTransId="{A94EAD2B-2862-47D1-B1EC-FBDF43C65F30}" sibTransId="{1A55AAAA-CCF9-4E2A-B0DC-F776D20D0694}"/>
    <dgm:cxn modelId="{CA7FCEAA-3366-4F2B-8D33-681A4664A133}" type="presOf" srcId="{034E36D1-34C2-436A-938E-48189BC47928}" destId="{A8B24A34-06FD-4F3B-AE4C-7051671B3389}" srcOrd="0" destOrd="0" presId="urn:microsoft.com/office/officeart/2005/8/layout/radial6"/>
    <dgm:cxn modelId="{6522DBAD-B17E-4731-99E0-AA6D102467E0}" type="presOf" srcId="{4D8D0480-5D53-42EB-917D-2B6D9041BB13}" destId="{1D9883EC-8734-46D2-8837-3C79AF35B8A1}" srcOrd="0" destOrd="0" presId="urn:microsoft.com/office/officeart/2005/8/layout/radial6"/>
    <dgm:cxn modelId="{F4B257E8-5D7B-4948-84BC-2C44B5D985C2}" type="presParOf" srcId="{84D25236-AD19-4807-BC4A-7587731F59CC}" destId="{B99C2736-7F47-445B-AFE0-AC889253738A}" srcOrd="0" destOrd="0" presId="urn:microsoft.com/office/officeart/2005/8/layout/radial6"/>
    <dgm:cxn modelId="{D1B3C05D-8ADF-44AC-A8BA-B8B12BBA7C73}" type="presParOf" srcId="{84D25236-AD19-4807-BC4A-7587731F59CC}" destId="{0F7BB965-5D1E-44D6-A4CB-536EE61A88F2}" srcOrd="1" destOrd="0" presId="urn:microsoft.com/office/officeart/2005/8/layout/radial6"/>
    <dgm:cxn modelId="{7A33FEBA-51FA-4CC2-AAC3-F31A39EAC865}" type="presParOf" srcId="{84D25236-AD19-4807-BC4A-7587731F59CC}" destId="{9AD7C9DA-D7DB-4143-8A90-0EFF787381FF}" srcOrd="2" destOrd="0" presId="urn:microsoft.com/office/officeart/2005/8/layout/radial6"/>
    <dgm:cxn modelId="{63E9ECE2-2A33-4E36-B4FB-DBB42E3F0DEA}" type="presParOf" srcId="{84D25236-AD19-4807-BC4A-7587731F59CC}" destId="{7F4FC8FB-4C0D-4C07-957B-6EB6B163C564}" srcOrd="3" destOrd="0" presId="urn:microsoft.com/office/officeart/2005/8/layout/radial6"/>
    <dgm:cxn modelId="{B63593AE-BD08-4476-82F4-A9BD161A6D14}" type="presParOf" srcId="{84D25236-AD19-4807-BC4A-7587731F59CC}" destId="{2156A263-7224-4210-A910-E315B76343C1}" srcOrd="4" destOrd="0" presId="urn:microsoft.com/office/officeart/2005/8/layout/radial6"/>
    <dgm:cxn modelId="{E3DC2282-9F75-4248-A3DE-30F0CC72919C}" type="presParOf" srcId="{84D25236-AD19-4807-BC4A-7587731F59CC}" destId="{8291EEBC-BCFE-4315-B9F1-1610DE0FCF66}" srcOrd="5" destOrd="0" presId="urn:microsoft.com/office/officeart/2005/8/layout/radial6"/>
    <dgm:cxn modelId="{8ECCBB51-841B-4479-9263-E6E3AD09AF54}" type="presParOf" srcId="{84D25236-AD19-4807-BC4A-7587731F59CC}" destId="{1D9883EC-8734-46D2-8837-3C79AF35B8A1}" srcOrd="6" destOrd="0" presId="urn:microsoft.com/office/officeart/2005/8/layout/radial6"/>
    <dgm:cxn modelId="{00A47C63-AEEC-4434-B914-B57FF028FC99}" type="presParOf" srcId="{84D25236-AD19-4807-BC4A-7587731F59CC}" destId="{71E53E4A-DE2C-47FA-997B-229253D2934D}" srcOrd="7" destOrd="0" presId="urn:microsoft.com/office/officeart/2005/8/layout/radial6"/>
    <dgm:cxn modelId="{5A94E3C5-9B7A-47B9-A842-C987A1FE001B}" type="presParOf" srcId="{84D25236-AD19-4807-BC4A-7587731F59CC}" destId="{2F7FFBC8-A006-41B4-9346-BB6489648E9B}" srcOrd="8" destOrd="0" presId="urn:microsoft.com/office/officeart/2005/8/layout/radial6"/>
    <dgm:cxn modelId="{3CCEA349-425C-4DEC-8AAA-BB9542349857}" type="presParOf" srcId="{84D25236-AD19-4807-BC4A-7587731F59CC}" destId="{A8B24A34-06FD-4F3B-AE4C-7051671B3389}" srcOrd="9" destOrd="0" presId="urn:microsoft.com/office/officeart/2005/8/layout/radial6"/>
    <dgm:cxn modelId="{9D41CB70-D9B6-4DB7-833C-83BDCC5CEDD5}" type="presParOf" srcId="{84D25236-AD19-4807-BC4A-7587731F59CC}" destId="{B21C4C00-5FB3-454F-AC9D-CBFE4F6845A8}" srcOrd="10" destOrd="0" presId="urn:microsoft.com/office/officeart/2005/8/layout/radial6"/>
    <dgm:cxn modelId="{2E7026AE-4575-4674-9828-293C5AD7E0B0}" type="presParOf" srcId="{84D25236-AD19-4807-BC4A-7587731F59CC}" destId="{F91796FA-DBDD-4D65-93CF-C2B3BAEFD905}" srcOrd="11" destOrd="0" presId="urn:microsoft.com/office/officeart/2005/8/layout/radial6"/>
    <dgm:cxn modelId="{7F727D73-A706-4209-B698-E876C06E935A}" type="presParOf" srcId="{84D25236-AD19-4807-BC4A-7587731F59CC}" destId="{6619CE2E-F3E4-4937-97F3-FD1640653E32}"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19CE2E-F3E4-4937-97F3-FD1640653E32}">
      <dsp:nvSpPr>
        <dsp:cNvPr id="0" name=""/>
        <dsp:cNvSpPr/>
      </dsp:nvSpPr>
      <dsp:spPr>
        <a:xfrm>
          <a:off x="2231503" y="564975"/>
          <a:ext cx="3766592" cy="3766592"/>
        </a:xfrm>
        <a:prstGeom prst="blockArc">
          <a:avLst>
            <a:gd name="adj1" fmla="val 108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8B24A34-06FD-4F3B-AE4C-7051671B3389}">
      <dsp:nvSpPr>
        <dsp:cNvPr id="0" name=""/>
        <dsp:cNvSpPr/>
      </dsp:nvSpPr>
      <dsp:spPr>
        <a:xfrm>
          <a:off x="2231503" y="564975"/>
          <a:ext cx="3766592" cy="3766592"/>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9883EC-8734-46D2-8837-3C79AF35B8A1}">
      <dsp:nvSpPr>
        <dsp:cNvPr id="0" name=""/>
        <dsp:cNvSpPr/>
      </dsp:nvSpPr>
      <dsp:spPr>
        <a:xfrm>
          <a:off x="2231503" y="564975"/>
          <a:ext cx="3766592" cy="3766592"/>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4FC8FB-4C0D-4C07-957B-6EB6B163C564}">
      <dsp:nvSpPr>
        <dsp:cNvPr id="0" name=""/>
        <dsp:cNvSpPr/>
      </dsp:nvSpPr>
      <dsp:spPr>
        <a:xfrm>
          <a:off x="2231503" y="564975"/>
          <a:ext cx="3766592" cy="3766592"/>
        </a:xfrm>
        <a:prstGeom prst="blockArc">
          <a:avLst>
            <a:gd name="adj1" fmla="val 16200000"/>
            <a:gd name="adj2" fmla="val 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99C2736-7F47-445B-AFE0-AC889253738A}">
      <dsp:nvSpPr>
        <dsp:cNvPr id="0" name=""/>
        <dsp:cNvSpPr/>
      </dsp:nvSpPr>
      <dsp:spPr>
        <a:xfrm>
          <a:off x="3247838" y="1581310"/>
          <a:ext cx="1733922" cy="1733922"/>
        </a:xfrm>
        <a:prstGeom prst="ellipse">
          <a:avLst/>
        </a:prstGeom>
        <a:blipFill rotWithShape="0">
          <a:blip xmlns:r="http://schemas.openxmlformats.org/officeDocument/2006/relationships" r:embed="rId1"/>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uk-UA" sz="3200" kern="1200" dirty="0"/>
        </a:p>
      </dsp:txBody>
      <dsp:txXfrm>
        <a:off x="3247838" y="1581310"/>
        <a:ext cx="1733922" cy="1733922"/>
      </dsp:txXfrm>
    </dsp:sp>
    <dsp:sp modelId="{0F7BB965-5D1E-44D6-A4CB-536EE61A88F2}">
      <dsp:nvSpPr>
        <dsp:cNvPr id="0" name=""/>
        <dsp:cNvSpPr/>
      </dsp:nvSpPr>
      <dsp:spPr>
        <a:xfrm>
          <a:off x="3507927" y="1798"/>
          <a:ext cx="1213745" cy="1213745"/>
        </a:xfrm>
        <a:prstGeom prst="ellipse">
          <a:avLst/>
        </a:prstGeom>
        <a:blipFill rotWithShape="0">
          <a:blip xmlns:r="http://schemas.openxmlformats.org/officeDocument/2006/relationships" r:embed="rId2"/>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uk-UA" sz="2200" kern="1200" dirty="0"/>
        </a:p>
      </dsp:txBody>
      <dsp:txXfrm>
        <a:off x="3507927" y="1798"/>
        <a:ext cx="1213745" cy="1213745"/>
      </dsp:txXfrm>
    </dsp:sp>
    <dsp:sp modelId="{2156A263-7224-4210-A910-E315B76343C1}">
      <dsp:nvSpPr>
        <dsp:cNvPr id="0" name=""/>
        <dsp:cNvSpPr/>
      </dsp:nvSpPr>
      <dsp:spPr>
        <a:xfrm>
          <a:off x="5347528" y="1841399"/>
          <a:ext cx="1213745" cy="1213745"/>
        </a:xfrm>
        <a:prstGeom prst="ellipse">
          <a:avLst/>
        </a:prstGeom>
        <a:blipFill rotWithShape="0">
          <a:blip xmlns:r="http://schemas.openxmlformats.org/officeDocument/2006/relationships" r:embed="rId3"/>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uk-UA" sz="2200" kern="1200" dirty="0"/>
        </a:p>
      </dsp:txBody>
      <dsp:txXfrm>
        <a:off x="5347528" y="1841399"/>
        <a:ext cx="1213745" cy="1213745"/>
      </dsp:txXfrm>
    </dsp:sp>
    <dsp:sp modelId="{71E53E4A-DE2C-47FA-997B-229253D2934D}">
      <dsp:nvSpPr>
        <dsp:cNvPr id="0" name=""/>
        <dsp:cNvSpPr/>
      </dsp:nvSpPr>
      <dsp:spPr>
        <a:xfrm>
          <a:off x="3507927" y="3681000"/>
          <a:ext cx="1213745" cy="1213745"/>
        </a:xfrm>
        <a:prstGeom prst="ellipse">
          <a:avLst/>
        </a:prstGeom>
        <a:blipFill rotWithShape="0">
          <a:blip xmlns:r="http://schemas.openxmlformats.org/officeDocument/2006/relationships" r:embed="rId4"/>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uk-UA" sz="2200" kern="1200" dirty="0"/>
        </a:p>
      </dsp:txBody>
      <dsp:txXfrm>
        <a:off x="3507927" y="3681000"/>
        <a:ext cx="1213745" cy="1213745"/>
      </dsp:txXfrm>
    </dsp:sp>
    <dsp:sp modelId="{B21C4C00-5FB3-454F-AC9D-CBFE4F6845A8}">
      <dsp:nvSpPr>
        <dsp:cNvPr id="0" name=""/>
        <dsp:cNvSpPr/>
      </dsp:nvSpPr>
      <dsp:spPr>
        <a:xfrm>
          <a:off x="1668326" y="1841399"/>
          <a:ext cx="1213745" cy="1213745"/>
        </a:xfrm>
        <a:prstGeom prst="ellipse">
          <a:avLst/>
        </a:prstGeom>
        <a:blipFill rotWithShape="0">
          <a:blip xmlns:r="http://schemas.openxmlformats.org/officeDocument/2006/relationships" r:embed="rId5"/>
          <a:stretch>
            <a:fillRect/>
          </a:stretch>
        </a:blip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endParaRPr lang="uk-UA" sz="2200" kern="1200" dirty="0"/>
        </a:p>
      </dsp:txBody>
      <dsp:txXfrm>
        <a:off x="1668326" y="1841399"/>
        <a:ext cx="1213745" cy="1213745"/>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19" name="Нижний колонтитул 18"/>
          <p:cNvSpPr>
            <a:spLocks noGrp="1"/>
          </p:cNvSpPr>
          <p:nvPr>
            <p:ph type="ftr" sz="quarter" idx="11"/>
          </p:nvPr>
        </p:nvSpPr>
        <p:spPr/>
        <p:txBody>
          <a:bodyPr/>
          <a:lstStyle/>
          <a:p>
            <a:endParaRPr lang="uk-UA"/>
          </a:p>
        </p:txBody>
      </p:sp>
      <p:sp>
        <p:nvSpPr>
          <p:cNvPr id="27" name="Номер слайда 26"/>
          <p:cNvSpPr>
            <a:spLocks noGrp="1"/>
          </p:cNvSpPr>
          <p:nvPr>
            <p:ph type="sldNum" sz="quarter" idx="12"/>
          </p:nvPr>
        </p:nvSpPr>
        <p:spPr/>
        <p:txBody>
          <a:bodyPr/>
          <a:lstStyle/>
          <a:p>
            <a:fld id="{3F17137F-171D-4161-925B-8D46FE35AB68}"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k-UA"/>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k-UA"/>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k-UA"/>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k-UA"/>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k-UA"/>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C807855C-199C-437A-A3C1-96E1C07D3E2F}" type="datetimeFigureOut">
              <a:rPr lang="uk-UA" smtClean="0"/>
              <a:pPr/>
              <a:t>07.02.2019</a:t>
            </a:fld>
            <a:endParaRPr lang="uk-UA"/>
          </a:p>
        </p:txBody>
      </p:sp>
      <p:sp>
        <p:nvSpPr>
          <p:cNvPr id="17" name="Нижний колонтитул 16"/>
          <p:cNvSpPr>
            <a:spLocks noGrp="1"/>
          </p:cNvSpPr>
          <p:nvPr>
            <p:ph type="ftr" sz="quarter" idx="11"/>
          </p:nvPr>
        </p:nvSpPr>
        <p:spPr>
          <a:xfrm>
            <a:off x="2898648" y="6355080"/>
            <a:ext cx="3474720" cy="365760"/>
          </a:xfrm>
        </p:spPr>
        <p:txBody>
          <a:bodyPr/>
          <a:lstStyle/>
          <a:p>
            <a:endParaRPr lang="uk-UA"/>
          </a:p>
        </p:txBody>
      </p:sp>
      <p:sp>
        <p:nvSpPr>
          <p:cNvPr id="29" name="Номер слайда 28"/>
          <p:cNvSpPr>
            <a:spLocks noGrp="1"/>
          </p:cNvSpPr>
          <p:nvPr>
            <p:ph type="sldNum" sz="quarter" idx="12"/>
          </p:nvPr>
        </p:nvSpPr>
        <p:spPr>
          <a:xfrm>
            <a:off x="1216152" y="6355080"/>
            <a:ext cx="1219200" cy="365760"/>
          </a:xfrm>
        </p:spPr>
        <p:txBody>
          <a:bodyPr/>
          <a:lstStyle/>
          <a:p>
            <a:fld id="{3F17137F-171D-4161-925B-8D46FE35AB68}" type="slidenum">
              <a:rPr lang="uk-UA" smtClean="0"/>
              <a:pPr/>
              <a:t>‹#›</a:t>
            </a:fld>
            <a:endParaRPr lang="uk-UA"/>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Прямоугольник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
        <p:nvSpPr>
          <p:cNvPr id="8" name="Содержимое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a:xfrm>
            <a:off x="2898648" y="6355080"/>
            <a:ext cx="3474720" cy="365760"/>
          </a:xfrm>
        </p:spPr>
        <p:txBody>
          <a:bodyPr/>
          <a:lstStyle/>
          <a:p>
            <a:endParaRPr lang="uk-UA"/>
          </a:p>
        </p:txBody>
      </p:sp>
      <p:sp>
        <p:nvSpPr>
          <p:cNvPr id="6" name="Номер слайда 5"/>
          <p:cNvSpPr>
            <a:spLocks noGrp="1"/>
          </p:cNvSpPr>
          <p:nvPr>
            <p:ph type="sldNum" sz="quarter" idx="12"/>
          </p:nvPr>
        </p:nvSpPr>
        <p:spPr>
          <a:xfrm>
            <a:off x="1069848" y="6355080"/>
            <a:ext cx="1520952" cy="365760"/>
          </a:xfrm>
        </p:spPr>
        <p:txBody>
          <a:bodyPr/>
          <a:lstStyle/>
          <a:p>
            <a:fld id="{3F17137F-171D-4161-925B-8D46FE35AB68}" type="slidenum">
              <a:rPr lang="uk-UA" smtClean="0"/>
              <a:pPr/>
              <a:t>‹#›</a:t>
            </a:fld>
            <a:endParaRPr lang="uk-UA"/>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
        <p:nvSpPr>
          <p:cNvPr id="9" name="Содержимое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F17137F-171D-4161-925B-8D46FE35AB68}" type="slidenum">
              <a:rPr lang="uk-UA" smtClean="0"/>
              <a:pPr/>
              <a:t>‹#›</a:t>
            </a:fld>
            <a:endParaRPr lang="uk-UA"/>
          </a:p>
        </p:txBody>
      </p:sp>
      <p:sp>
        <p:nvSpPr>
          <p:cNvPr id="11" name="Содержимое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3F17137F-171D-4161-925B-8D46FE35AB68}" type="slidenum">
              <a:rPr lang="uk-UA" smtClean="0"/>
              <a:pPr/>
              <a:t>‹#›</a:t>
            </a:fld>
            <a:endParaRPr lang="uk-UA"/>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F17137F-171D-4161-925B-8D46FE35AB68}" type="slidenum">
              <a:rPr lang="uk-UA" smtClean="0"/>
              <a:pPr/>
              <a:t>‹#›</a:t>
            </a:fld>
            <a:endParaRPr lang="uk-UA"/>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Содержимое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C807855C-199C-437A-A3C1-96E1C07D3E2F}" type="datetimeFigureOut">
              <a:rPr lang="uk-UA" smtClean="0"/>
              <a:pPr/>
              <a:t>07.02.2019</a:t>
            </a:fld>
            <a:endParaRPr lang="uk-UA"/>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uk-UA"/>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3F17137F-171D-4161-925B-8D46FE35AB68}" type="slidenum">
              <a:rPr lang="uk-UA" smtClean="0"/>
              <a:pPr/>
              <a:t>‹#›</a:t>
            </a:fld>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C807855C-199C-437A-A3C1-96E1C07D3E2F}" type="datetimeFigureOut">
              <a:rPr lang="uk-UA" smtClean="0"/>
              <a:pPr/>
              <a:t>07.02.2019</a:t>
            </a:fld>
            <a:endParaRPr lang="uk-UA"/>
          </a:p>
        </p:txBody>
      </p:sp>
      <p:sp>
        <p:nvSpPr>
          <p:cNvPr id="9" name="Номер слайда 8"/>
          <p:cNvSpPr>
            <a:spLocks noGrp="1"/>
          </p:cNvSpPr>
          <p:nvPr>
            <p:ph type="sldNum" sz="quarter" idx="15"/>
          </p:nvPr>
        </p:nvSpPr>
        <p:spPr/>
        <p:txBody>
          <a:bodyPr rtlCol="0"/>
          <a:lstStyle/>
          <a:p>
            <a:fld id="{3F17137F-171D-4161-925B-8D46FE35AB68}" type="slidenum">
              <a:rPr lang="uk-UA" smtClean="0"/>
              <a:pPr/>
              <a:t>‹#›</a:t>
            </a:fld>
            <a:endParaRPr lang="uk-UA"/>
          </a:p>
        </p:txBody>
      </p:sp>
      <p:sp>
        <p:nvSpPr>
          <p:cNvPr id="10" name="Нижний колонтитул 9"/>
          <p:cNvSpPr>
            <a:spLocks noGrp="1"/>
          </p:cNvSpPr>
          <p:nvPr>
            <p:ph type="ftr" sz="quarter" idx="16"/>
          </p:nvPr>
        </p:nvSpPr>
        <p:spPr/>
        <p:txBody>
          <a:bodyPr rtlCol="0"/>
          <a:lstStyle/>
          <a:p>
            <a:endParaRPr lang="uk-UA"/>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uk-UA"/>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3F17137F-171D-4161-925B-8D46FE35AB68}" type="slidenum">
              <a:rPr lang="uk-UA" smtClean="0"/>
              <a:pPr/>
              <a:t>‹#›</a:t>
            </a:fld>
            <a:endParaRPr lang="uk-UA"/>
          </a:p>
        </p:txBody>
      </p:sp>
    </p:spTree>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F17137F-171D-4161-925B-8D46FE35AB68}" type="slidenum">
              <a:rPr lang="uk-UA" smtClean="0"/>
              <a:pPr/>
              <a:t>‹#›</a:t>
            </a:fld>
            <a:endParaRPr lang="uk-UA"/>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C807855C-199C-437A-A3C1-96E1C07D3E2F}" type="datetimeFigureOut">
              <a:rPr lang="uk-UA" smtClean="0"/>
              <a:pPr/>
              <a:t>07.02.2019</a:t>
            </a:fld>
            <a:endParaRPr lang="uk-UA"/>
          </a:p>
        </p:txBody>
      </p:sp>
      <p:sp>
        <p:nvSpPr>
          <p:cNvPr id="7" name="Номер слайда 6"/>
          <p:cNvSpPr>
            <a:spLocks noGrp="1"/>
          </p:cNvSpPr>
          <p:nvPr>
            <p:ph type="sldNum" sz="quarter" idx="11"/>
          </p:nvPr>
        </p:nvSpPr>
        <p:spPr/>
        <p:txBody>
          <a:bodyPr rtlCol="0"/>
          <a:lstStyle/>
          <a:p>
            <a:fld id="{3F17137F-171D-4161-925B-8D46FE35AB68}" type="slidenum">
              <a:rPr lang="uk-UA" smtClean="0"/>
              <a:pPr/>
              <a:t>‹#›</a:t>
            </a:fld>
            <a:endParaRPr lang="uk-UA"/>
          </a:p>
        </p:txBody>
      </p:sp>
      <p:sp>
        <p:nvSpPr>
          <p:cNvPr id="8" name="Нижний колонтитул 7"/>
          <p:cNvSpPr>
            <a:spLocks noGrp="1"/>
          </p:cNvSpPr>
          <p:nvPr>
            <p:ph type="ftr" sz="quarter" idx="12"/>
          </p:nvPr>
        </p:nvSpPr>
        <p:spPr/>
        <p:txBody>
          <a:bodyPr rtlCol="0"/>
          <a:lstStyle/>
          <a:p>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C807855C-199C-437A-A3C1-96E1C07D3E2F}" type="datetimeFigureOut">
              <a:rPr lang="uk-UA" smtClean="0"/>
              <a:pPr/>
              <a:t>07.02.2019</a:t>
            </a:fld>
            <a:endParaRPr lang="uk-UA"/>
          </a:p>
        </p:txBody>
      </p:sp>
      <p:sp>
        <p:nvSpPr>
          <p:cNvPr id="22" name="Номер слайда 21"/>
          <p:cNvSpPr>
            <a:spLocks noGrp="1"/>
          </p:cNvSpPr>
          <p:nvPr>
            <p:ph type="sldNum" sz="quarter" idx="15"/>
          </p:nvPr>
        </p:nvSpPr>
        <p:spPr/>
        <p:txBody>
          <a:bodyPr rtlCol="0"/>
          <a:lstStyle/>
          <a:p>
            <a:fld id="{3F17137F-171D-4161-925B-8D46FE35AB68}" type="slidenum">
              <a:rPr lang="uk-UA" smtClean="0"/>
              <a:pPr/>
              <a:t>‹#›</a:t>
            </a:fld>
            <a:endParaRPr lang="uk-UA"/>
          </a:p>
        </p:txBody>
      </p:sp>
      <p:sp>
        <p:nvSpPr>
          <p:cNvPr id="23" name="Нижний колонтитул 22"/>
          <p:cNvSpPr>
            <a:spLocks noGrp="1"/>
          </p:cNvSpPr>
          <p:nvPr>
            <p:ph type="ftr" sz="quarter" idx="16"/>
          </p:nvPr>
        </p:nvSpPr>
        <p:spPr/>
        <p:txBody>
          <a:bodyPr rtlCol="0"/>
          <a:lstStyle/>
          <a:p>
            <a:endParaRPr lang="uk-UA"/>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C807855C-199C-437A-A3C1-96E1C07D3E2F}" type="datetimeFigureOut">
              <a:rPr lang="uk-UA" smtClean="0"/>
              <a:pPr/>
              <a:t>07.02.2019</a:t>
            </a:fld>
            <a:endParaRPr lang="uk-UA"/>
          </a:p>
        </p:txBody>
      </p:sp>
      <p:sp>
        <p:nvSpPr>
          <p:cNvPr id="18" name="Номер слайда 17"/>
          <p:cNvSpPr>
            <a:spLocks noGrp="1"/>
          </p:cNvSpPr>
          <p:nvPr>
            <p:ph type="sldNum" sz="quarter" idx="11"/>
          </p:nvPr>
        </p:nvSpPr>
        <p:spPr/>
        <p:txBody>
          <a:bodyPr rtlCol="0"/>
          <a:lstStyle/>
          <a:p>
            <a:fld id="{3F17137F-171D-4161-925B-8D46FE35AB68}" type="slidenum">
              <a:rPr lang="uk-UA" smtClean="0"/>
              <a:pPr/>
              <a:t>‹#›</a:t>
            </a:fld>
            <a:endParaRPr lang="uk-UA"/>
          </a:p>
        </p:txBody>
      </p:sp>
      <p:sp>
        <p:nvSpPr>
          <p:cNvPr id="21" name="Нижний колонтитул 20"/>
          <p:cNvSpPr>
            <a:spLocks noGrp="1"/>
          </p:cNvSpPr>
          <p:nvPr>
            <p:ph type="ftr" sz="quarter" idx="12"/>
          </p:nvPr>
        </p:nvSpPr>
        <p:spPr/>
        <p:txBody>
          <a:bodyPr rtlCol="0"/>
          <a:lstStyle/>
          <a:p>
            <a:endParaRPr lang="uk-UA"/>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8" name="Номер слайда 7"/>
          <p:cNvSpPr>
            <a:spLocks noGrp="1"/>
          </p:cNvSpPr>
          <p:nvPr>
            <p:ph type="sldNum" sz="quarter" idx="11"/>
          </p:nvPr>
        </p:nvSpPr>
        <p:spPr/>
        <p:txBody>
          <a:bodyPr/>
          <a:lstStyle/>
          <a:p>
            <a:fld id="{3F17137F-171D-4161-925B-8D46FE35AB68}" type="slidenum">
              <a:rPr lang="uk-UA" smtClean="0"/>
              <a:pPr/>
              <a:t>‹#›</a:t>
            </a:fld>
            <a:endParaRPr lang="uk-UA"/>
          </a:p>
        </p:txBody>
      </p:sp>
      <p:sp>
        <p:nvSpPr>
          <p:cNvPr id="9" name="Нижний колонтитул 8"/>
          <p:cNvSpPr>
            <a:spLocks noGrp="1"/>
          </p:cNvSpPr>
          <p:nvPr>
            <p:ph type="ftr" sz="quarter" idx="12"/>
          </p:nvPr>
        </p:nvSpPr>
        <p:spPr/>
        <p:txBody>
          <a:bodyPr/>
          <a:lstStyle/>
          <a:p>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156448" y="6422064"/>
            <a:ext cx="762000" cy="365125"/>
          </a:xfrm>
        </p:spPr>
        <p:txBody>
          <a:bodyPr/>
          <a:lstStyle/>
          <a:p>
            <a:fld id="{3F17137F-171D-4161-925B-8D46FE35AB68}"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a:xfrm>
            <a:off x="457200" y="6422064"/>
            <a:ext cx="2133600" cy="365125"/>
          </a:xfrm>
        </p:spPr>
        <p:txBody>
          <a:bodyPr/>
          <a:lstStyle/>
          <a:p>
            <a:fld id="{C807855C-199C-437A-A3C1-96E1C07D3E2F}" type="datetimeFigureOut">
              <a:rPr lang="uk-UA" smtClean="0"/>
              <a:pPr/>
              <a:t>07.02.2019</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3F17137F-171D-4161-925B-8D46FE35AB68}" type="slidenum">
              <a:rPr lang="uk-UA" smtClean="0"/>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807855C-199C-437A-A3C1-96E1C07D3E2F}" type="datetimeFigureOut">
              <a:rPr lang="uk-UA" smtClean="0"/>
              <a:pPr/>
              <a:t>07.02.2019</a:t>
            </a:fld>
            <a:endParaRPr lang="uk-UA"/>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uk-UA"/>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F17137F-171D-4161-925B-8D46FE35AB68}" type="slidenum">
              <a:rPr lang="uk-UA" smtClean="0"/>
              <a:pPr/>
              <a:t>‹#›</a:t>
            </a:fld>
            <a:endParaRPr lang="uk-U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7855C-199C-437A-A3C1-96E1C07D3E2F}" type="datetimeFigureOut">
              <a:rPr lang="uk-UA" smtClean="0"/>
              <a:pPr/>
              <a:t>07.02.2019</a:t>
            </a:fld>
            <a:endParaRPr lang="uk-UA"/>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17137F-171D-4161-925B-8D46FE35AB68}"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807855C-199C-437A-A3C1-96E1C07D3E2F}" type="datetimeFigureOut">
              <a:rPr lang="uk-UA" smtClean="0"/>
              <a:pPr/>
              <a:t>07.02.2019</a:t>
            </a:fld>
            <a:endParaRPr lang="uk-UA"/>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uk-UA"/>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3F17137F-171D-4161-925B-8D46FE35AB68}" type="slidenum">
              <a:rPr lang="uk-UA" smtClean="0"/>
              <a:pPr/>
              <a:t>‹#›</a:t>
            </a:fld>
            <a:endParaRPr lang="uk-UA"/>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07855C-199C-437A-A3C1-96E1C07D3E2F}" type="datetimeFigureOut">
              <a:rPr lang="uk-UA" smtClean="0"/>
              <a:pPr/>
              <a:t>07.02.2019</a:t>
            </a:fld>
            <a:endParaRPr lang="uk-UA"/>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uk-UA"/>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3F17137F-171D-4161-925B-8D46FE35AB68}" type="slidenum">
              <a:rPr lang="uk-UA" smtClean="0"/>
              <a:pPr/>
              <a:t>‹#›</a:t>
            </a:fld>
            <a:endParaRPr lang="uk-UA"/>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4.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0" y="1988840"/>
            <a:ext cx="9144000" cy="3921299"/>
          </a:xfrm>
        </p:spPr>
        <p:txBody>
          <a:bodyPr>
            <a:normAutofit/>
          </a:bodyPr>
          <a:lstStyle/>
          <a:p>
            <a:pPr algn="ctr">
              <a:buNone/>
            </a:pPr>
            <a:r>
              <a:rPr lang="uk-UA" sz="7200" dirty="0" smtClean="0">
                <a:solidFill>
                  <a:srgbClr val="FF6699"/>
                </a:solidFill>
              </a:rPr>
              <a:t>ГІГІЄНА І САНІТАРІЯ</a:t>
            </a:r>
            <a:endParaRPr lang="uk-UA" sz="7200" dirty="0">
              <a:solidFill>
                <a:srgbClr val="FF6699"/>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229600" cy="2952328"/>
          </a:xfrm>
        </p:spPr>
        <p:style>
          <a:lnRef idx="1">
            <a:schemeClr val="accent6"/>
          </a:lnRef>
          <a:fillRef idx="2">
            <a:schemeClr val="accent6"/>
          </a:fillRef>
          <a:effectRef idx="1">
            <a:schemeClr val="accent6"/>
          </a:effectRef>
          <a:fontRef idx="minor">
            <a:schemeClr val="dk1"/>
          </a:fontRef>
        </p:style>
        <p:txBody>
          <a:bodyPr>
            <a:noAutofit/>
          </a:bodyPr>
          <a:lstStyle/>
          <a:p>
            <a:pPr algn="l"/>
            <a:r>
              <a:rPr lang="uk-UA" sz="3200" b="1" dirty="0" smtClean="0"/>
              <a:t/>
            </a:r>
            <a:br>
              <a:rPr lang="uk-UA" sz="3200" b="1" dirty="0" smtClean="0"/>
            </a:br>
            <a:r>
              <a:rPr lang="uk-UA" sz="2800" b="1" dirty="0" smtClean="0"/>
              <a:t>Гігієна </a:t>
            </a:r>
            <a:r>
              <a:rPr lang="uk-UA" sz="2800" dirty="0"/>
              <a:t>(</a:t>
            </a:r>
            <a:r>
              <a:rPr lang="uk-UA" sz="2800" b="1" dirty="0" err="1"/>
              <a:t>грец</a:t>
            </a:r>
            <a:r>
              <a:rPr lang="uk-UA" sz="2800" b="1" dirty="0"/>
              <a:t>. </a:t>
            </a:r>
            <a:r>
              <a:rPr lang="en-US" sz="2800" b="1" dirty="0" err="1"/>
              <a:t>higienos</a:t>
            </a:r>
            <a:r>
              <a:rPr lang="uk-UA" sz="2800" b="1" dirty="0"/>
              <a:t> – те, що сприяє здоров’ю</a:t>
            </a:r>
            <a:r>
              <a:rPr lang="uk-UA" sz="2800" dirty="0" smtClean="0"/>
              <a:t>)</a:t>
            </a:r>
            <a:r>
              <a:rPr lang="uk-UA" sz="2800" dirty="0"/>
              <a:t/>
            </a:r>
            <a:br>
              <a:rPr lang="uk-UA" sz="2800" dirty="0"/>
            </a:br>
            <a:r>
              <a:rPr lang="uk-UA" sz="2800" dirty="0" smtClean="0"/>
              <a:t>– </a:t>
            </a:r>
            <a:r>
              <a:rPr lang="uk-UA" sz="2800" i="1" dirty="0"/>
              <a:t>це наука, що вивчає вплив чинників і умов довкілля на організм людини з метою розробки правил, норм і заходів з його оздоровлення шляхом використання корисних і усунення шкідливих чинників.</a:t>
            </a:r>
            <a:r>
              <a:rPr lang="uk-UA" sz="2800" dirty="0"/>
              <a:t/>
            </a:r>
            <a:br>
              <a:rPr lang="uk-UA" sz="2800" dirty="0"/>
            </a:br>
            <a:endParaRPr lang="uk-UA" sz="2800" dirty="0"/>
          </a:p>
        </p:txBody>
      </p:sp>
      <p:sp>
        <p:nvSpPr>
          <p:cNvPr id="3" name="Содержимое 2"/>
          <p:cNvSpPr>
            <a:spLocks noGrp="1"/>
          </p:cNvSpPr>
          <p:nvPr>
            <p:ph sz="quarter" idx="1"/>
          </p:nvPr>
        </p:nvSpPr>
        <p:spPr>
          <a:xfrm>
            <a:off x="2915816" y="3212976"/>
            <a:ext cx="5770984" cy="3645024"/>
          </a:xfrm>
          <a:ln w="38100">
            <a:solidFill>
              <a:schemeClr val="tx1"/>
            </a:solidFill>
          </a:ln>
          <a:effectLst>
            <a:outerShdw blurRad="50800" dist="38100" dir="2700000" algn="tl" rotWithShape="0">
              <a:prstClr val="black">
                <a:alpha val="40000"/>
              </a:prstClr>
            </a:outerShdw>
          </a:effectLst>
          <a:scene3d>
            <a:camera prst="perspectiveRight"/>
            <a:lightRig rig="threePt" dir="t"/>
          </a:scene3d>
          <a:sp3d>
            <a:bevelT prst="convex"/>
          </a:sp3d>
        </p:spPr>
        <p:txBody>
          <a:bodyPr>
            <a:normAutofit fontScale="85000" lnSpcReduction="10000"/>
          </a:bodyPr>
          <a:lstStyle/>
          <a:p>
            <a:pPr>
              <a:buNone/>
            </a:pPr>
            <a:r>
              <a:rPr lang="uk-UA" dirty="0" smtClean="0"/>
              <a:t>Види гігієни:</a:t>
            </a:r>
          </a:p>
          <a:p>
            <a:pPr>
              <a:buFont typeface="Wingdings" pitchFamily="2" charset="2"/>
              <a:buChar char="Ø"/>
            </a:pPr>
            <a:r>
              <a:rPr lang="uk-UA" sz="2400" b="1" i="1" dirty="0" smtClean="0"/>
              <a:t>Гігієна повітря</a:t>
            </a:r>
          </a:p>
          <a:p>
            <a:pPr>
              <a:buFont typeface="Wingdings" pitchFamily="2" charset="2"/>
              <a:buChar char="Ø"/>
            </a:pPr>
            <a:r>
              <a:rPr lang="uk-UA" sz="2400" b="1" i="1" dirty="0" smtClean="0"/>
              <a:t>Гігієна ґрунту</a:t>
            </a:r>
          </a:p>
          <a:p>
            <a:pPr>
              <a:buFont typeface="Wingdings" pitchFamily="2" charset="2"/>
              <a:buChar char="Ø"/>
            </a:pPr>
            <a:r>
              <a:rPr lang="uk-UA" sz="2400" b="1" i="1" dirty="0" smtClean="0"/>
              <a:t>Гігієна води та водопостачання</a:t>
            </a:r>
          </a:p>
          <a:p>
            <a:pPr>
              <a:buFont typeface="Wingdings" pitchFamily="2" charset="2"/>
              <a:buChar char="Ø"/>
            </a:pPr>
            <a:r>
              <a:rPr lang="uk-UA" sz="2400" b="1" i="1" dirty="0" smtClean="0"/>
              <a:t>Гігієна житлових та громадських будинків</a:t>
            </a:r>
          </a:p>
          <a:p>
            <a:pPr>
              <a:buFont typeface="Wingdings" pitchFamily="2" charset="2"/>
              <a:buChar char="Ø"/>
            </a:pPr>
            <a:r>
              <a:rPr lang="uk-UA" sz="2400" b="1" i="1" dirty="0" smtClean="0"/>
              <a:t>Гігієна харчування</a:t>
            </a:r>
          </a:p>
          <a:p>
            <a:pPr>
              <a:buFont typeface="Wingdings" pitchFamily="2" charset="2"/>
              <a:buChar char="Ø"/>
            </a:pPr>
            <a:r>
              <a:rPr lang="uk-UA" sz="2400" b="1" i="1" dirty="0" smtClean="0"/>
              <a:t>Гігієна праці</a:t>
            </a:r>
          </a:p>
          <a:p>
            <a:pPr>
              <a:buFont typeface="Wingdings" pitchFamily="2" charset="2"/>
              <a:buChar char="Ø"/>
            </a:pPr>
            <a:r>
              <a:rPr lang="uk-UA" sz="2400" b="1" i="1" dirty="0" smtClean="0"/>
              <a:t>Особиста гігієна</a:t>
            </a:r>
          </a:p>
          <a:p>
            <a:pPr>
              <a:buFont typeface="Wingdings" pitchFamily="2" charset="2"/>
              <a:buChar char="Ø"/>
            </a:pPr>
            <a:r>
              <a:rPr lang="uk-UA" sz="2400" b="1" i="1" dirty="0" smtClean="0"/>
              <a:t>Гігієна одягу</a:t>
            </a:r>
          </a:p>
          <a:p>
            <a:pPr>
              <a:buFont typeface="Wingdings" pitchFamily="2" charset="2"/>
              <a:buChar char="Ø"/>
            </a:pPr>
            <a:r>
              <a:rPr lang="uk-UA" sz="2400" b="1" i="1" dirty="0" smtClean="0"/>
              <a:t>Геогігієна тощо</a:t>
            </a:r>
          </a:p>
          <a:p>
            <a:pPr>
              <a:buNone/>
            </a:pPr>
            <a:endParaRPr lang="uk-UA" sz="2400" dirty="0" smtClean="0"/>
          </a:p>
          <a:p>
            <a:pPr>
              <a:buNone/>
            </a:pPr>
            <a:endParaRPr lang="uk-UA"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14202"/>
          </a:xfrm>
        </p:spPr>
        <p:txBody>
          <a:bodyPr>
            <a:normAutofit/>
          </a:bodyPr>
          <a:lstStyle/>
          <a:p>
            <a:r>
              <a:rPr lang="uk-UA" dirty="0"/>
              <a:t>У практику життя гігієнічні норми та правила втілює </a:t>
            </a:r>
            <a:r>
              <a:rPr lang="uk-UA" b="1" i="1" dirty="0">
                <a:solidFill>
                  <a:srgbClr val="C00000"/>
                </a:solidFill>
              </a:rPr>
              <a:t>санітарія</a:t>
            </a:r>
            <a:r>
              <a:rPr lang="uk-UA" dirty="0"/>
              <a:t>.</a:t>
            </a:r>
          </a:p>
        </p:txBody>
      </p:sp>
      <p:sp>
        <p:nvSpPr>
          <p:cNvPr id="3" name="Содержимое 2"/>
          <p:cNvSpPr>
            <a:spLocks noGrp="1"/>
          </p:cNvSpPr>
          <p:nvPr>
            <p:ph sz="quarter" idx="1"/>
          </p:nvPr>
        </p:nvSpPr>
        <p:spPr>
          <a:xfrm>
            <a:off x="457200" y="3068960"/>
            <a:ext cx="8229600" cy="3057203"/>
          </a:xfrm>
        </p:spPr>
        <p:txBody>
          <a:bodyPr>
            <a:normAutofit/>
          </a:bodyPr>
          <a:lstStyle/>
          <a:p>
            <a:pPr>
              <a:buNone/>
            </a:pPr>
            <a:r>
              <a:rPr lang="uk-UA" sz="4800" b="1" dirty="0" smtClean="0"/>
              <a:t>      </a:t>
            </a:r>
            <a:r>
              <a:rPr lang="uk-UA" sz="4800" b="1" dirty="0" smtClean="0">
                <a:solidFill>
                  <a:srgbClr val="C00000"/>
                </a:solidFill>
              </a:rPr>
              <a:t>Санітарія</a:t>
            </a:r>
            <a:r>
              <a:rPr lang="uk-UA" sz="4800" b="1" dirty="0" smtClean="0"/>
              <a:t> </a:t>
            </a:r>
            <a:r>
              <a:rPr lang="uk-UA" sz="4800" i="1" dirty="0"/>
              <a:t>– це система практичних заходів з проведення у життя вимог гігієни.</a:t>
            </a:r>
            <a:endParaRPr lang="uk-UA" sz="48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86210"/>
          </a:xfrm>
          <a:solidFill>
            <a:srgbClr val="FFFF99"/>
          </a:solidFill>
          <a:ln>
            <a:solidFill>
              <a:schemeClr val="accent1"/>
            </a:solidFill>
          </a:ln>
        </p:spPr>
        <p:txBody>
          <a:bodyPr>
            <a:noAutofit/>
          </a:bodyPr>
          <a:lstStyle/>
          <a:p>
            <a:r>
              <a:rPr lang="uk-UA" sz="2400" b="1" dirty="0" smtClean="0"/>
              <a:t>Вимоги гігієни знаходять відображення у санітарних правилах і нормативах, що затверджують гігієнічні правила і норми, яких слід дотримувати при будівництві та експлуатації різних об’єктів, зокрема – готелів.</a:t>
            </a:r>
            <a:endParaRPr lang="uk-UA" sz="2400" b="1" dirty="0"/>
          </a:p>
        </p:txBody>
      </p:sp>
      <p:sp>
        <p:nvSpPr>
          <p:cNvPr id="3" name="Содержимое 2"/>
          <p:cNvSpPr>
            <a:spLocks noGrp="1"/>
          </p:cNvSpPr>
          <p:nvPr>
            <p:ph sz="quarter" idx="1"/>
          </p:nvPr>
        </p:nvSpPr>
        <p:spPr>
          <a:xfrm>
            <a:off x="457200" y="2204864"/>
            <a:ext cx="8229600" cy="3921299"/>
          </a:xfrm>
        </p:spPr>
        <p:style>
          <a:lnRef idx="1">
            <a:schemeClr val="accent1"/>
          </a:lnRef>
          <a:fillRef idx="2">
            <a:schemeClr val="accent1"/>
          </a:fillRef>
          <a:effectRef idx="1">
            <a:schemeClr val="accent1"/>
          </a:effectRef>
          <a:fontRef idx="minor">
            <a:schemeClr val="dk1"/>
          </a:fontRef>
        </p:style>
        <p:txBody>
          <a:bodyPr>
            <a:normAutofit fontScale="85000" lnSpcReduction="10000"/>
          </a:bodyPr>
          <a:lstStyle/>
          <a:p>
            <a:r>
              <a:rPr lang="uk-UA" b="1" i="1" dirty="0" smtClean="0"/>
              <a:t>Санітарні норми  і правила утримання приміщень готелю (</a:t>
            </a:r>
            <a:r>
              <a:rPr lang="uk-UA" b="1" i="1" dirty="0" err="1" smtClean="0"/>
              <a:t>СанПіН</a:t>
            </a:r>
            <a:r>
              <a:rPr lang="uk-UA" b="1" i="1" dirty="0" smtClean="0"/>
              <a:t>), які видаються Міністерством охорони здоров’я України. </a:t>
            </a:r>
          </a:p>
          <a:p>
            <a:r>
              <a:rPr lang="uk-UA" b="1" i="1" dirty="0" smtClean="0"/>
              <a:t>Важливими елементами санітарного законодавства є  будівельні норми і правила  ДБН В.2.2-20:2008(Державні будівельні норми. Будинки і споруди. Готелі.)</a:t>
            </a:r>
          </a:p>
          <a:p>
            <a:r>
              <a:rPr lang="uk-UA" b="1" i="1" dirty="0" smtClean="0"/>
              <a:t>Державні стандарти (ГОСТ, ДСТУ), наприклад, на якість питної води, харчових продуктів, полімерних матеріалів тощо, а для готелів – особливо стандарти, що стосуються роботи ресторанного господарства, класифікації готелів, туристичні стандарти тощо. Всі ці стандарти, крім технічних вимог, містять також вимоги санітарні. </a:t>
            </a:r>
          </a:p>
          <a:p>
            <a:endParaRPr lang="uk-U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2420888"/>
          </a:xfrm>
        </p:spPr>
        <p:txBody>
          <a:bodyPr>
            <a:normAutofit fontScale="90000"/>
          </a:bodyPr>
          <a:lstStyle/>
          <a:p>
            <a:r>
              <a:rPr lang="uk-UA" sz="3100" dirty="0" smtClean="0"/>
              <a:t/>
            </a:r>
            <a:br>
              <a:rPr lang="uk-UA"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uk-UA" sz="2700" b="1" i="1" dirty="0" smtClean="0"/>
              <a:t>Головна </a:t>
            </a:r>
            <a:r>
              <a:rPr lang="uk-UA" sz="2700" b="1" i="1" dirty="0" smtClean="0"/>
              <a:t>роль у забезпеченні дотримання санітарно-гігієнічних вимог та здійсненні санітарно-гігієнічних заходів належить </a:t>
            </a:r>
            <a:r>
              <a:rPr lang="uk-UA" sz="2700" b="1" i="1" dirty="0" smtClean="0">
                <a:solidFill>
                  <a:srgbClr val="7030A0"/>
                </a:solidFill>
              </a:rPr>
              <a:t>органам державного санітарного контролю – санітарно-епідеміологічній службі</a:t>
            </a:r>
            <a:r>
              <a:rPr lang="uk-UA" sz="2700" b="1" i="1" dirty="0" smtClean="0"/>
              <a:t>, основні завдання якої:</a:t>
            </a:r>
            <a:r>
              <a:rPr lang="uk-UA" sz="2700" dirty="0" smtClean="0"/>
              <a:t/>
            </a:r>
            <a:br>
              <a:rPr lang="uk-UA" sz="2700" dirty="0" smtClean="0"/>
            </a:br>
            <a:endParaRPr lang="uk-UA" sz="2700" dirty="0"/>
          </a:p>
        </p:txBody>
      </p:sp>
      <p:sp>
        <p:nvSpPr>
          <p:cNvPr id="3" name="Содержимое 2"/>
          <p:cNvSpPr>
            <a:spLocks noGrp="1"/>
          </p:cNvSpPr>
          <p:nvPr>
            <p:ph sz="quarter" idx="1"/>
          </p:nvPr>
        </p:nvSpPr>
        <p:spPr>
          <a:xfrm>
            <a:off x="457200" y="2492896"/>
            <a:ext cx="8229600" cy="4365104"/>
          </a:xfrm>
        </p:spPr>
        <p:txBody>
          <a:bodyPr>
            <a:normAutofit/>
          </a:bodyPr>
          <a:lstStyle/>
          <a:p>
            <a:pPr lvl="0"/>
            <a:r>
              <a:rPr lang="uk-UA" b="1" i="1" dirty="0" smtClean="0"/>
              <a:t>попередження інфекційних, професійних та інших захворювань, масового розповсюдження хвороб (епідемій);</a:t>
            </a:r>
          </a:p>
          <a:p>
            <a:pPr lvl="0"/>
            <a:r>
              <a:rPr lang="uk-UA" b="1" i="1" dirty="0" smtClean="0"/>
              <a:t>контроль за виконанням санітарного законодавства щодо умов праці та побуту, харчування людей, за промисловими та комунальними об’єктами, охороною довкілля;</a:t>
            </a:r>
          </a:p>
          <a:p>
            <a:pPr lvl="0"/>
            <a:r>
              <a:rPr lang="uk-UA" b="1" i="1" dirty="0" smtClean="0"/>
              <a:t>організація та проведення заходів із оздоровлення праці, побуту й відпочинку людей;</a:t>
            </a:r>
          </a:p>
          <a:p>
            <a:pPr lvl="0"/>
            <a:r>
              <a:rPr lang="uk-UA" b="1" i="1" dirty="0" smtClean="0"/>
              <a:t>розповсюдження санітарних знань.</a:t>
            </a:r>
          </a:p>
          <a:p>
            <a:endParaRPr lang="uk-U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988840"/>
          </a:xfrm>
        </p:spPr>
        <p:txBody>
          <a:bodyPr>
            <a:noAutofit/>
          </a:bodyPr>
          <a:lstStyle/>
          <a:p>
            <a:r>
              <a:rPr lang="uk-UA" sz="2800" b="1" dirty="0" smtClean="0"/>
              <a:t/>
            </a:r>
            <a:br>
              <a:rPr lang="uk-UA" sz="2800" b="1" dirty="0" smtClean="0"/>
            </a:br>
            <a:r>
              <a:rPr lang="en-US" sz="2800" b="1" dirty="0" smtClean="0"/>
              <a:t/>
            </a:r>
            <a:br>
              <a:rPr lang="en-US" sz="2800" b="1" dirty="0" smtClean="0"/>
            </a:br>
            <a:r>
              <a:rPr lang="en-US" sz="2800" b="1" dirty="0" smtClean="0"/>
              <a:t/>
            </a:r>
            <a:br>
              <a:rPr lang="en-US" sz="2800" b="1" dirty="0" smtClean="0"/>
            </a:br>
            <a:r>
              <a:rPr lang="en-US" sz="2800" b="1" dirty="0" smtClean="0"/>
              <a:t/>
            </a:r>
            <a:br>
              <a:rPr lang="en-US" sz="2800" b="1" dirty="0" smtClean="0"/>
            </a:br>
            <a:r>
              <a:rPr lang="uk-UA" sz="2200" b="1" dirty="0" smtClean="0">
                <a:solidFill>
                  <a:srgbClr val="008000"/>
                </a:solidFill>
              </a:rPr>
              <a:t>Державна </a:t>
            </a:r>
            <a:r>
              <a:rPr lang="uk-UA" sz="2200" b="1" dirty="0" smtClean="0">
                <a:solidFill>
                  <a:srgbClr val="008000"/>
                </a:solidFill>
              </a:rPr>
              <a:t>служба України з питань безпечності харчових продуктів та захисту споживачів (</a:t>
            </a:r>
            <a:r>
              <a:rPr lang="uk-UA" sz="2200" b="1" dirty="0" err="1" smtClean="0">
                <a:solidFill>
                  <a:srgbClr val="008000"/>
                </a:solidFill>
              </a:rPr>
              <a:t>Держпродспоживслужба</a:t>
            </a:r>
            <a:r>
              <a:rPr lang="uk-UA" sz="2200" b="1" dirty="0" smtClean="0">
                <a:solidFill>
                  <a:srgbClr val="008000"/>
                </a:solidFill>
              </a:rPr>
              <a:t>)</a:t>
            </a:r>
            <a:r>
              <a:rPr lang="uk-UA" sz="2200" dirty="0" smtClean="0"/>
              <a:t/>
            </a:r>
            <a:br>
              <a:rPr lang="uk-UA" sz="2200" dirty="0" smtClean="0"/>
            </a:br>
            <a:r>
              <a:rPr lang="uk-UA" sz="2200" b="1" i="1" dirty="0" smtClean="0">
                <a:solidFill>
                  <a:srgbClr val="008000"/>
                </a:solidFill>
              </a:rPr>
              <a:t> </a:t>
            </a:r>
            <a:r>
              <a:rPr lang="uk-UA" sz="2200" b="1" i="1" dirty="0" smtClean="0">
                <a:solidFill>
                  <a:srgbClr val="660066"/>
                </a:solidFill>
              </a:rPr>
              <a:t>Управління державного нагляду за дотриманням санітарного законодавства (</a:t>
            </a:r>
            <a:r>
              <a:rPr lang="uk-UA" sz="2200" b="1" i="1" dirty="0" err="1" smtClean="0">
                <a:solidFill>
                  <a:srgbClr val="660066"/>
                </a:solidFill>
              </a:rPr>
              <a:t>Держсанепіднагляд</a:t>
            </a:r>
            <a:r>
              <a:rPr lang="uk-UA" sz="2200" b="1" i="1" dirty="0" smtClean="0">
                <a:solidFill>
                  <a:srgbClr val="660066"/>
                </a:solidFill>
              </a:rPr>
              <a:t>)</a:t>
            </a:r>
            <a:br>
              <a:rPr lang="uk-UA" sz="2200" b="1" i="1" dirty="0" smtClean="0">
                <a:solidFill>
                  <a:srgbClr val="660066"/>
                </a:solidFill>
              </a:rPr>
            </a:br>
            <a:endParaRPr lang="uk-UA" sz="2200" b="1" i="1" dirty="0">
              <a:solidFill>
                <a:srgbClr val="660066"/>
              </a:solidFill>
            </a:endParaRPr>
          </a:p>
        </p:txBody>
      </p:sp>
      <p:sp>
        <p:nvSpPr>
          <p:cNvPr id="3" name="Содержимое 2"/>
          <p:cNvSpPr>
            <a:spLocks noGrp="1"/>
          </p:cNvSpPr>
          <p:nvPr>
            <p:ph sz="quarter" idx="1"/>
          </p:nvPr>
        </p:nvSpPr>
        <p:spPr>
          <a:xfrm>
            <a:off x="-108520" y="2060848"/>
            <a:ext cx="9505056" cy="4797152"/>
          </a:xfrm>
        </p:spPr>
        <p:txBody>
          <a:bodyPr>
            <a:normAutofit/>
          </a:bodyPr>
          <a:lstStyle/>
          <a:p>
            <a:pPr>
              <a:buNone/>
            </a:pPr>
            <a:r>
              <a:rPr lang="uk-UA" dirty="0" smtClean="0"/>
              <a:t>   </a:t>
            </a:r>
            <a:r>
              <a:rPr lang="uk-UA" sz="2400" b="1" i="1" dirty="0" smtClean="0"/>
              <a:t>Основними </a:t>
            </a:r>
            <a:r>
              <a:rPr lang="uk-UA" sz="2400" b="1" i="1" dirty="0" smtClean="0">
                <a:solidFill>
                  <a:srgbClr val="FF0000"/>
                </a:solidFill>
              </a:rPr>
              <a:t>завданнями</a:t>
            </a:r>
            <a:r>
              <a:rPr lang="uk-UA" sz="2400" b="1" i="1" dirty="0" smtClean="0"/>
              <a:t> </a:t>
            </a:r>
            <a:r>
              <a:rPr lang="uk-UA" sz="2400" b="1" i="1" dirty="0" err="1" smtClean="0"/>
              <a:t>Держпродспоживслужби</a:t>
            </a:r>
            <a:r>
              <a:rPr lang="uk-UA" sz="2400" b="1" i="1" dirty="0" smtClean="0"/>
              <a:t> є:</a:t>
            </a:r>
            <a:endParaRPr lang="en-US" sz="2400" b="1" i="1" dirty="0" smtClean="0"/>
          </a:p>
          <a:p>
            <a:pPr>
              <a:buFont typeface="Wingdings" pitchFamily="2" charset="2"/>
              <a:buChar char="v"/>
            </a:pPr>
            <a:r>
              <a:rPr lang="uk-UA" sz="2200" b="1" i="1" dirty="0" smtClean="0"/>
              <a:t>      реалізація державної політики у галузі…санітарного</a:t>
            </a:r>
            <a:r>
              <a:rPr lang="en-US" sz="2200" b="1" i="1" dirty="0" smtClean="0"/>
              <a:t> </a:t>
            </a:r>
            <a:r>
              <a:rPr lang="uk-UA" sz="2200" b="1" i="1" dirty="0" smtClean="0"/>
              <a:t> законодавства (зокрема, в сфері туризму і курортів);</a:t>
            </a:r>
          </a:p>
          <a:p>
            <a:pPr>
              <a:buFont typeface="Wingdings" pitchFamily="2" charset="2"/>
              <a:buChar char="v"/>
            </a:pPr>
            <a:r>
              <a:rPr lang="uk-UA" sz="2400" dirty="0" smtClean="0"/>
              <a:t>     </a:t>
            </a:r>
            <a:r>
              <a:rPr lang="uk-UA" sz="2200" b="1" i="1" dirty="0" smtClean="0"/>
              <a:t>здійснює у межах компетенції контроль за усуненням причин</a:t>
            </a:r>
            <a:endParaRPr lang="en-US" sz="2200" b="1" i="1" dirty="0" smtClean="0"/>
          </a:p>
          <a:p>
            <a:pPr>
              <a:buFont typeface="Wingdings" pitchFamily="2" charset="2"/>
              <a:buChar char="v"/>
            </a:pPr>
            <a:r>
              <a:rPr lang="uk-UA" sz="2200" b="1" i="1" dirty="0" smtClean="0"/>
              <a:t> і умов виникнення та поширення інфекційних, масових неінфекційних захворювань, отруєнь та радіаційних уражень людей;</a:t>
            </a:r>
          </a:p>
          <a:p>
            <a:pPr>
              <a:buFont typeface="Wingdings" pitchFamily="2" charset="2"/>
              <a:buChar char="v"/>
            </a:pPr>
            <a:r>
              <a:rPr lang="uk-UA" sz="2200" b="1" i="1" dirty="0" smtClean="0"/>
              <a:t>     перевіряє додержання суб'єктами господарювання, що провадять діяльність у сфері торгівлі і послуг, вимог законодавства про захист прав споживачів, а також правил ;торгівлі та надання послуг;</a:t>
            </a:r>
          </a:p>
          <a:p>
            <a:pPr>
              <a:buFont typeface="Wingdings" pitchFamily="2" charset="2"/>
              <a:buChar char="v"/>
            </a:pPr>
            <a:r>
              <a:rPr lang="uk-UA" sz="2400" dirty="0" smtClean="0"/>
              <a:t>     </a:t>
            </a:r>
            <a:r>
              <a:rPr lang="uk-UA" sz="2200" b="1" i="1" dirty="0" smtClean="0"/>
              <a:t>накладає на суб'єктів господарювання сфери торгівлі і послуг, у тому числі ресторанного господарства, стягнення за порушення законодавства про захист прав </a:t>
            </a:r>
            <a:r>
              <a:rPr lang="uk-UA" sz="2200" b="1" i="1" dirty="0" smtClean="0"/>
              <a:t>споживачів</a:t>
            </a:r>
            <a:r>
              <a:rPr lang="ru-RU" sz="2200" b="1" i="1" dirty="0" smtClean="0"/>
              <a:t>.</a:t>
            </a:r>
            <a:endParaRPr lang="uk-UA" sz="2200" b="1"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86210"/>
          </a:xfrm>
        </p:spPr>
        <p:txBody>
          <a:bodyPr>
            <a:noAutofit/>
          </a:bodyPr>
          <a:lstStyle/>
          <a:p>
            <a:r>
              <a:rPr lang="uk-UA" sz="2800" b="1" dirty="0" smtClean="0"/>
              <a:t>Органи санітарного контролю з метою виконання цих завдань здійснюють попереджувальний та поточний державний нагляд. </a:t>
            </a:r>
            <a:endParaRPr lang="uk-UA" sz="2800" b="1" dirty="0"/>
          </a:p>
        </p:txBody>
      </p:sp>
      <p:sp>
        <p:nvSpPr>
          <p:cNvPr id="3" name="Содержимое 2"/>
          <p:cNvSpPr>
            <a:spLocks noGrp="1"/>
          </p:cNvSpPr>
          <p:nvPr>
            <p:ph sz="quarter" idx="1"/>
          </p:nvPr>
        </p:nvSpPr>
        <p:spPr>
          <a:xfrm>
            <a:off x="457200" y="2132856"/>
            <a:ext cx="8229600" cy="4392488"/>
          </a:xfrm>
        </p:spPr>
        <p:txBody>
          <a:bodyPr>
            <a:normAutofit/>
          </a:bodyPr>
          <a:lstStyle/>
          <a:p>
            <a:r>
              <a:rPr lang="uk-UA" b="1" dirty="0" smtClean="0">
                <a:solidFill>
                  <a:srgbClr val="C00000"/>
                </a:solidFill>
              </a:rPr>
              <a:t>Попереджувальний нагляд </a:t>
            </a:r>
            <a:r>
              <a:rPr lang="uk-UA" dirty="0" smtClean="0"/>
              <a:t>– це перевірка дотримання гігієнічних норм і санітарних правил у ході проектування та будівництва різних об’єктів, у тому числі готелів, контроль за всіма  проваджуваними у виробництво виробами, якість яких може впливати на здоров’я людей. </a:t>
            </a:r>
          </a:p>
          <a:p>
            <a:r>
              <a:rPr lang="uk-UA" b="1" dirty="0" smtClean="0">
                <a:solidFill>
                  <a:srgbClr val="C00000"/>
                </a:solidFill>
              </a:rPr>
              <a:t>Поточний нагляд </a:t>
            </a:r>
            <a:r>
              <a:rPr lang="uk-UA" dirty="0" smtClean="0"/>
              <a:t>– систематичне спостереження за санітарним станом об’єктів у процесі їх експлуатації. </a:t>
            </a:r>
            <a:endParaRPr lang="uk-U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02234"/>
          </a:xfrm>
          <a:ln>
            <a:solidFill>
              <a:schemeClr val="bg1"/>
            </a:solidFill>
            <a:prstDash val="dashDot"/>
          </a:ln>
        </p:spPr>
        <p:txBody>
          <a:bodyPr>
            <a:noAutofit/>
          </a:bodyPr>
          <a:lstStyle/>
          <a:p>
            <a:pPr algn="ctr"/>
            <a:r>
              <a:rPr lang="uk-UA" sz="2400" b="1" dirty="0" smtClean="0"/>
              <a:t>Урядом затверджено критерії, за якими оцінюється ступінь ризику від провадження господарської діяльності у сфері торгівлі і послуг та визначається періодичність здійснення </a:t>
            </a:r>
            <a:r>
              <a:rPr lang="uk-UA" sz="2400" b="1" dirty="0" err="1" smtClean="0"/>
              <a:t>Держслужбоюпланових</a:t>
            </a:r>
            <a:r>
              <a:rPr lang="uk-UA" sz="2400" b="1" dirty="0" smtClean="0"/>
              <a:t> заходів держконтролю </a:t>
            </a:r>
            <a:endParaRPr lang="uk-UA" sz="2400" b="1" dirty="0"/>
          </a:p>
        </p:txBody>
      </p:sp>
      <p:sp>
        <p:nvSpPr>
          <p:cNvPr id="3" name="Содержимое 2"/>
          <p:cNvSpPr>
            <a:spLocks noGrp="1"/>
          </p:cNvSpPr>
          <p:nvPr>
            <p:ph sz="quarter" idx="1"/>
          </p:nvPr>
        </p:nvSpPr>
        <p:spPr>
          <a:xfrm>
            <a:off x="457200" y="2564904"/>
            <a:ext cx="8229600" cy="4032448"/>
          </a:xfrm>
          <a:ln w="57150">
            <a:solidFill>
              <a:schemeClr val="bg2">
                <a:lumMod val="50000"/>
              </a:schemeClr>
            </a:solidFill>
            <a:prstDash val="sysDash"/>
          </a:ln>
        </p:spPr>
        <p:txBody>
          <a:bodyPr>
            <a:normAutofit lnSpcReduction="10000"/>
          </a:bodyPr>
          <a:lstStyle/>
          <a:p>
            <a:pPr algn="ctr">
              <a:buNone/>
            </a:pPr>
            <a:r>
              <a:rPr lang="uk-UA" sz="2800" b="1" dirty="0" smtClean="0"/>
              <a:t>В разі провадження суб'єктом господарювання діяльності, пов'язаної з реалізацією споживачам товарів, робіт і послуг проводиться </a:t>
            </a:r>
            <a:r>
              <a:rPr lang="uk-UA" sz="2800" b="1" dirty="0" err="1" smtClean="0"/>
              <a:t>держнагляд</a:t>
            </a:r>
            <a:r>
              <a:rPr lang="uk-UA" sz="2800" b="1" dirty="0" smtClean="0"/>
              <a:t>:</a:t>
            </a:r>
          </a:p>
          <a:p>
            <a:r>
              <a:rPr lang="uk-UA" sz="2800" i="1" dirty="0" smtClean="0"/>
              <a:t>з високим ступенем ризику - не частіше одного разу на два роки;</a:t>
            </a:r>
          </a:p>
          <a:p>
            <a:r>
              <a:rPr lang="uk-UA" sz="2800" i="1" dirty="0" smtClean="0"/>
              <a:t>із середнім ступенем ризику - не частіше одного разу на три роки;</a:t>
            </a:r>
          </a:p>
          <a:p>
            <a:r>
              <a:rPr lang="uk-UA" sz="2800" i="1" dirty="0" smtClean="0"/>
              <a:t>з незначним ступенем ризику - не частіше одного разу на п'ять років.</a:t>
            </a:r>
          </a:p>
          <a:p>
            <a:endParaRPr lang="uk-U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922114"/>
          </a:xfrm>
        </p:spPr>
        <p:txBody>
          <a:bodyPr>
            <a:normAutofit/>
          </a:bodyPr>
          <a:lstStyle/>
          <a:p>
            <a:r>
              <a:rPr lang="uk-UA" b="1" dirty="0" smtClean="0">
                <a:solidFill>
                  <a:srgbClr val="C00000"/>
                </a:solidFill>
              </a:rPr>
              <a:t>ФОРМИ І МЕТОДИ КОНТРОЛЮ</a:t>
            </a:r>
            <a:endParaRPr lang="uk-UA" b="1" dirty="0">
              <a:solidFill>
                <a:srgbClr val="C00000"/>
              </a:solidFill>
            </a:endParaRPr>
          </a:p>
        </p:txBody>
      </p:sp>
      <p:sp>
        <p:nvSpPr>
          <p:cNvPr id="3" name="Содержимое 2"/>
          <p:cNvSpPr>
            <a:spLocks noGrp="1"/>
          </p:cNvSpPr>
          <p:nvPr>
            <p:ph sz="quarter" idx="1"/>
          </p:nvPr>
        </p:nvSpPr>
        <p:spPr>
          <a:xfrm>
            <a:off x="457200" y="1600200"/>
            <a:ext cx="8229600" cy="5257800"/>
          </a:xfrm>
        </p:spPr>
        <p:txBody>
          <a:bodyPr>
            <a:normAutofit fontScale="70000" lnSpcReduction="20000"/>
          </a:bodyPr>
          <a:lstStyle/>
          <a:p>
            <a:r>
              <a:rPr lang="uk-UA" sz="3400" b="1" dirty="0" smtClean="0"/>
              <a:t>у готелях (обов’язково - у великих готельних комплексах, до складу яких входить ресторанний блок) є спеціальна посадова особа – </a:t>
            </a:r>
            <a:r>
              <a:rPr lang="uk-UA" sz="3400" b="1" i="1" dirty="0" smtClean="0"/>
              <a:t>санітарний лікар</a:t>
            </a:r>
            <a:r>
              <a:rPr lang="uk-UA" sz="3400" b="1" dirty="0" smtClean="0"/>
              <a:t>. </a:t>
            </a:r>
          </a:p>
          <a:p>
            <a:r>
              <a:rPr lang="uk-UA" sz="3400" b="1" dirty="0" smtClean="0"/>
              <a:t>періодично проводяться перевірки санітарного стану готелів, за результатами яких складаються відповідні довідки (</a:t>
            </a:r>
            <a:r>
              <a:rPr lang="uk-UA" sz="3400" b="1" i="1" dirty="0" smtClean="0"/>
              <a:t>Управління державного нагляду за дотриманням санітарного законодавства ДПСС України</a:t>
            </a:r>
            <a:r>
              <a:rPr lang="uk-UA" sz="3400" b="1" dirty="0" smtClean="0"/>
              <a:t>). У деяких готелях існують санітарні паспорти готелю, куди періодично заносяться дані перевірок.</a:t>
            </a:r>
          </a:p>
          <a:p>
            <a:r>
              <a:rPr lang="uk-UA" sz="3400" b="1" dirty="0" smtClean="0"/>
              <a:t> </a:t>
            </a:r>
            <a:r>
              <a:rPr lang="uk-UA" sz="3400" b="1" i="1" dirty="0" smtClean="0"/>
              <a:t>журнали</a:t>
            </a:r>
            <a:r>
              <a:rPr lang="uk-UA" sz="3400" b="1" dirty="0" smtClean="0"/>
              <a:t> обліку санітарного стану, які веде санлікар готелю, а також журнали обліку санітарних обробок, проведення навчань та інструктажів для персоналу, проходження персоналом медичних оглядів</a:t>
            </a:r>
          </a:p>
          <a:p>
            <a:endParaRPr lang="uk-UA" dirty="0" smtClean="0"/>
          </a:p>
          <a:p>
            <a:endParaRPr lang="uk-UA" dirty="0" smtClean="0"/>
          </a:p>
          <a:p>
            <a:endParaRPr lang="uk-UA" dirty="0" smtClean="0"/>
          </a:p>
          <a:p>
            <a:endParaRPr lang="uk-UA" dirty="0" smtClean="0"/>
          </a:p>
          <a:p>
            <a:endParaRPr lang="uk-U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802434"/>
          </a:xfrm>
        </p:spPr>
        <p:txBody>
          <a:bodyPr>
            <a:noAutofit/>
          </a:bodyPr>
          <a:lstStyle/>
          <a:p>
            <a:r>
              <a:rPr lang="uk-UA" sz="3200" b="1" i="1" dirty="0" smtClean="0"/>
              <a:t>Результати медичних оглядів відображуються </a:t>
            </a:r>
            <a:r>
              <a:rPr lang="uk-UA" sz="3600" b="1" i="1" dirty="0" smtClean="0">
                <a:solidFill>
                  <a:srgbClr val="C00000"/>
                </a:solidFill>
              </a:rPr>
              <a:t>у персональних санітарних книжках </a:t>
            </a:r>
            <a:r>
              <a:rPr lang="uk-UA" sz="3200" b="1" i="1" dirty="0" smtClean="0"/>
              <a:t>працівників. </a:t>
            </a:r>
            <a:br>
              <a:rPr lang="uk-UA" sz="3200" b="1" i="1" dirty="0" smtClean="0"/>
            </a:br>
            <a:r>
              <a:rPr lang="uk-UA" sz="3200" b="1" i="1" dirty="0" smtClean="0"/>
              <a:t>Огляди проводяться регулярно з різною періодичністю для різних їх видів (так, наприклад, </a:t>
            </a:r>
            <a:r>
              <a:rPr lang="uk-UA" sz="3200" b="1" i="1" dirty="0" smtClean="0">
                <a:solidFill>
                  <a:srgbClr val="0070C0"/>
                </a:solidFill>
              </a:rPr>
              <a:t>флюорографія</a:t>
            </a:r>
            <a:r>
              <a:rPr lang="uk-UA" sz="3200" b="1" i="1" dirty="0" smtClean="0"/>
              <a:t> – один раз на  рік, огляд </a:t>
            </a:r>
            <a:r>
              <a:rPr lang="uk-UA" sz="3200" b="1" i="1" dirty="0" smtClean="0">
                <a:solidFill>
                  <a:srgbClr val="0070C0"/>
                </a:solidFill>
              </a:rPr>
              <a:t>терапевта, дерматолога та гінеколога </a:t>
            </a:r>
            <a:r>
              <a:rPr lang="uk-UA" sz="3200" b="1" i="1" dirty="0" smtClean="0"/>
              <a:t>– двічі на рік </a:t>
            </a:r>
            <a:r>
              <a:rPr lang="uk-UA" sz="3200" b="1" i="1" smtClean="0"/>
              <a:t>тощо).</a:t>
            </a:r>
            <a:endParaRPr lang="uk-UA" sz="3200" b="1" i="1" dirty="0"/>
          </a:p>
        </p:txBody>
      </p:sp>
      <p:sp>
        <p:nvSpPr>
          <p:cNvPr id="3" name="Содержимое 2"/>
          <p:cNvSpPr>
            <a:spLocks noGrp="1"/>
          </p:cNvSpPr>
          <p:nvPr>
            <p:ph sz="quarter" idx="1"/>
          </p:nvPr>
        </p:nvSpPr>
        <p:spPr>
          <a:xfrm>
            <a:off x="457200" y="4293096"/>
            <a:ext cx="8229600" cy="2564904"/>
          </a:xfrm>
        </p:spPr>
        <p:txBody>
          <a:bodyPr>
            <a:normAutofit/>
          </a:bodyPr>
          <a:lstStyle/>
          <a:p>
            <a:pPr algn="ctr">
              <a:buNone/>
            </a:pPr>
            <a:r>
              <a:rPr lang="uk-UA" dirty="0" smtClean="0"/>
              <a:t> </a:t>
            </a:r>
            <a:r>
              <a:rPr lang="uk-UA" b="1" i="1" dirty="0" smtClean="0"/>
              <a:t>Всі працівники готелю навчаються </a:t>
            </a:r>
            <a:r>
              <a:rPr lang="uk-UA" sz="3600" b="1" i="1" dirty="0" smtClean="0">
                <a:solidFill>
                  <a:srgbClr val="C00000"/>
                </a:solidFill>
              </a:rPr>
              <a:t>санітарному мінімуму </a:t>
            </a:r>
            <a:r>
              <a:rPr lang="uk-UA" b="1" i="1" dirty="0" smtClean="0"/>
              <a:t>до початку роботи в готелі, а в подальшому проходять таке навчання щонайменше кожні два роки.</a:t>
            </a:r>
          </a:p>
          <a:p>
            <a:endParaRPr lang="uk-U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1440160"/>
          </a:xfrm>
          <a:ln w="76200">
            <a:solidFill>
              <a:schemeClr val="accent3">
                <a:lumMod val="50000"/>
              </a:schemeClr>
            </a:solidFill>
          </a:ln>
        </p:spPr>
        <p:style>
          <a:lnRef idx="1">
            <a:schemeClr val="accent3"/>
          </a:lnRef>
          <a:fillRef idx="2">
            <a:schemeClr val="accent3"/>
          </a:fillRef>
          <a:effectRef idx="1">
            <a:schemeClr val="accent3"/>
          </a:effectRef>
          <a:fontRef idx="minor">
            <a:schemeClr val="dk1"/>
          </a:fontRef>
        </p:style>
        <p:txBody>
          <a:bodyPr>
            <a:noAutofit/>
          </a:bodyPr>
          <a:lstStyle/>
          <a:p>
            <a:r>
              <a:rPr lang="uk-UA" sz="3600" b="1" dirty="0" smtClean="0"/>
              <a:t>Санітарно-гігієнічні вимоги до готелів можна згрупувати по п’яти позиціях:</a:t>
            </a:r>
            <a:endParaRPr lang="uk-UA" sz="3600" b="1" dirty="0"/>
          </a:p>
        </p:txBody>
      </p:sp>
      <p:sp>
        <p:nvSpPr>
          <p:cNvPr id="3" name="Содержимое 2"/>
          <p:cNvSpPr>
            <a:spLocks noGrp="1"/>
          </p:cNvSpPr>
          <p:nvPr>
            <p:ph sz="quarter" idx="1"/>
          </p:nvPr>
        </p:nvSpPr>
        <p:spPr>
          <a:xfrm>
            <a:off x="457200" y="2276872"/>
            <a:ext cx="8229600" cy="3880088"/>
          </a:xfrm>
          <a:ln w="76200">
            <a:prstDash val="lgDashDot"/>
          </a:ln>
        </p:spPr>
        <p:style>
          <a:lnRef idx="0">
            <a:scrgbClr r="0" g="0" b="0"/>
          </a:lnRef>
          <a:fillRef idx="1002">
            <a:schemeClr val="lt2"/>
          </a:fillRef>
          <a:effectRef idx="0">
            <a:scrgbClr r="0" g="0" b="0"/>
          </a:effectRef>
          <a:fontRef idx="major"/>
        </p:style>
        <p:txBody>
          <a:bodyPr/>
          <a:lstStyle/>
          <a:p>
            <a:pPr lvl="0"/>
            <a:r>
              <a:rPr lang="uk-UA" b="1" i="1" dirty="0" smtClean="0"/>
              <a:t>вимоги до території та будинку готелю, його обладнання;</a:t>
            </a:r>
          </a:p>
          <a:p>
            <a:pPr lvl="0"/>
            <a:r>
              <a:rPr lang="uk-UA" b="1" i="1" dirty="0" smtClean="0"/>
              <a:t>вимоги до мікроклімату готелю;</a:t>
            </a:r>
          </a:p>
          <a:p>
            <a:pPr lvl="0"/>
            <a:r>
              <a:rPr lang="uk-UA" b="1" i="1" dirty="0" smtClean="0"/>
              <a:t>вимоги щодо профілактики розповсюдження інфекцій;</a:t>
            </a:r>
          </a:p>
          <a:p>
            <a:pPr lvl="0"/>
            <a:r>
              <a:rPr lang="uk-UA" b="1" i="1" dirty="0" smtClean="0"/>
              <a:t>вимоги до особистої гігієни персоналу;</a:t>
            </a:r>
          </a:p>
          <a:p>
            <a:pPr lvl="0"/>
            <a:r>
              <a:rPr lang="uk-UA" b="1" i="1" dirty="0" smtClean="0"/>
              <a:t>вимоги щодо чистоти і утримання приміщень готелю.</a:t>
            </a:r>
          </a:p>
          <a:p>
            <a:pPr>
              <a:buNone/>
            </a:pPr>
            <a:endParaRPr lang="uk-U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t>ПЛАН:</a:t>
            </a:r>
            <a:endParaRPr lang="uk-UA" b="1" dirty="0"/>
          </a:p>
        </p:txBody>
      </p:sp>
      <p:sp>
        <p:nvSpPr>
          <p:cNvPr id="3" name="Содержимое 2"/>
          <p:cNvSpPr>
            <a:spLocks noGrp="1"/>
          </p:cNvSpPr>
          <p:nvPr>
            <p:ph idx="1"/>
          </p:nvPr>
        </p:nvSpPr>
        <p:spPr/>
        <p:txBody>
          <a:bodyPr>
            <a:normAutofit fontScale="92500" lnSpcReduction="10000"/>
          </a:bodyPr>
          <a:lstStyle/>
          <a:p>
            <a:pPr marL="514350" indent="-514350">
              <a:buAutoNum type="arabicPeriod"/>
            </a:pPr>
            <a:r>
              <a:rPr lang="uk-UA" dirty="0" smtClean="0"/>
              <a:t>Поняття профілактики.</a:t>
            </a:r>
          </a:p>
          <a:p>
            <a:pPr marL="514350" indent="-514350">
              <a:buAutoNum type="arabicPeriod"/>
            </a:pPr>
            <a:r>
              <a:rPr lang="uk-UA" dirty="0" smtClean="0"/>
              <a:t>Вплив чинників довкілля на організм людини.</a:t>
            </a:r>
          </a:p>
          <a:p>
            <a:pPr marL="514350" indent="-514350">
              <a:buAutoNum type="arabicPeriod"/>
            </a:pPr>
            <a:r>
              <a:rPr lang="uk-UA" dirty="0" smtClean="0"/>
              <a:t>Поняття та види гігієни.</a:t>
            </a:r>
          </a:p>
          <a:p>
            <a:pPr marL="514350" indent="-514350">
              <a:buAutoNum type="arabicPeriod"/>
            </a:pPr>
            <a:r>
              <a:rPr lang="uk-UA" dirty="0" smtClean="0"/>
              <a:t>Поняття санітарії, санітарні норми і правила.</a:t>
            </a:r>
          </a:p>
          <a:p>
            <a:pPr marL="514350" indent="-514350">
              <a:buAutoNum type="arabicPeriod"/>
            </a:pPr>
            <a:r>
              <a:rPr lang="uk-UA" dirty="0" smtClean="0"/>
              <a:t>Органи державного санітарного контролю, їх завдання.</a:t>
            </a:r>
          </a:p>
          <a:p>
            <a:pPr marL="514350" indent="-514350">
              <a:buAutoNum type="arabicPeriod"/>
            </a:pPr>
            <a:r>
              <a:rPr lang="uk-UA" dirty="0" smtClean="0"/>
              <a:t>Форми і методи санітарного контролю в готелях.</a:t>
            </a:r>
          </a:p>
          <a:p>
            <a:pPr marL="514350" indent="-514350">
              <a:buAutoNum type="arabicPeriod"/>
            </a:pPr>
            <a:r>
              <a:rPr lang="uk-UA" dirty="0" smtClean="0"/>
              <a:t>Основні санітарні вимоги до готелів.</a:t>
            </a:r>
            <a:endParaRPr lang="uk-U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426170"/>
          </a:xfrm>
        </p:spPr>
        <p:txBody>
          <a:bodyPr>
            <a:normAutofit fontScale="90000"/>
          </a:bodyPr>
          <a:lstStyle/>
          <a:p>
            <a:r>
              <a:rPr lang="uk-UA" sz="2000" b="1" dirty="0" smtClean="0"/>
              <a:t>Готель – це місце, що є тимчасовим житлом для багатьох людей з різних країн, які можуть бути хворими, бацилоносіями, доставити в багажі екзотичних переносників хвороб або сприяти їх появі через умови побуту. Тому є небезпека появи епідемій і навіть пандемій.</a:t>
            </a:r>
            <a:endParaRPr lang="uk-UA" sz="2000" b="1" dirty="0"/>
          </a:p>
        </p:txBody>
      </p:sp>
      <p:graphicFrame>
        <p:nvGraphicFramePr>
          <p:cNvPr id="4" name="Содержимое 3"/>
          <p:cNvGraphicFramePr>
            <a:graphicFrameLocks noGrp="1"/>
          </p:cNvGraphicFramePr>
          <p:nvPr>
            <p:ph sz="quarter" idx="1"/>
          </p:nvPr>
        </p:nvGraphicFramePr>
        <p:xfrm>
          <a:off x="457200" y="1772816"/>
          <a:ext cx="82296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8229600" cy="2304256"/>
          </a:xfrm>
        </p:spPr>
        <p:txBody>
          <a:bodyPr>
            <a:noAutofit/>
          </a:bodyPr>
          <a:lstStyle/>
          <a:p>
            <a:r>
              <a:rPr lang="uk-UA" sz="2400" dirty="0"/>
              <a:t>Комфортність проживання у готелі великою мірою обумовлюється рівнем виконання санітарно-гігієнічних норм його утримання, що дозволяє забезпечувати безпеку життя та здоров’я гостей</a:t>
            </a:r>
            <a:r>
              <a:rPr lang="uk-UA" sz="2400" dirty="0" smtClean="0"/>
              <a:t>. Найефективнішим засобом збереження здоров’я людей є профілактика – попередження захворювань</a:t>
            </a:r>
            <a:endParaRPr lang="uk-UA" sz="2400" dirty="0"/>
          </a:p>
        </p:txBody>
      </p:sp>
      <p:sp>
        <p:nvSpPr>
          <p:cNvPr id="3" name="Содержимое 2"/>
          <p:cNvSpPr>
            <a:spLocks noGrp="1"/>
          </p:cNvSpPr>
          <p:nvPr>
            <p:ph sz="quarter" idx="1"/>
          </p:nvPr>
        </p:nvSpPr>
        <p:spPr>
          <a:xfrm>
            <a:off x="457200" y="2780928"/>
            <a:ext cx="8229600" cy="4077072"/>
          </a:xfrm>
        </p:spPr>
        <p:txBody>
          <a:bodyPr>
            <a:normAutofit lnSpcReduction="10000"/>
          </a:bodyPr>
          <a:lstStyle/>
          <a:p>
            <a:pPr>
              <a:buNone/>
            </a:pPr>
            <a:r>
              <a:rPr lang="uk-UA" b="1" dirty="0" smtClean="0">
                <a:solidFill>
                  <a:srgbClr val="FF0000"/>
                </a:solidFill>
              </a:rPr>
              <a:t>Профілактика </a:t>
            </a:r>
            <a:r>
              <a:rPr lang="uk-UA" dirty="0"/>
              <a:t>(</a:t>
            </a:r>
            <a:r>
              <a:rPr lang="uk-UA" dirty="0" err="1"/>
              <a:t>грец</a:t>
            </a:r>
            <a:r>
              <a:rPr lang="uk-UA" dirty="0"/>
              <a:t>. </a:t>
            </a:r>
            <a:r>
              <a:rPr lang="uk-UA" dirty="0" err="1"/>
              <a:t>профилактикос</a:t>
            </a:r>
            <a:r>
              <a:rPr lang="uk-UA" dirty="0"/>
              <a:t> </a:t>
            </a:r>
            <a:r>
              <a:rPr lang="uk-UA" dirty="0" err="1"/>
              <a:t>–запобіжний</a:t>
            </a:r>
            <a:r>
              <a:rPr lang="uk-UA" dirty="0"/>
              <a:t>) система заходів, спрямованих на запобігання виникненню і поширенню хвороб, на охорону здоров’я.</a:t>
            </a:r>
          </a:p>
          <a:p>
            <a:pPr>
              <a:buNone/>
            </a:pPr>
            <a:r>
              <a:rPr lang="uk-UA" dirty="0"/>
              <a:t>Батько медицини </a:t>
            </a:r>
            <a:r>
              <a:rPr lang="uk-UA" dirty="0" err="1"/>
              <a:t>Гіпократ</a:t>
            </a:r>
            <a:r>
              <a:rPr lang="uk-UA" dirty="0"/>
              <a:t> (460 – 370 рр. до н е.): «Перший обов’язок лікаря – піклуватися про </a:t>
            </a:r>
            <a:r>
              <a:rPr lang="uk-UA" dirty="0" smtClean="0"/>
              <a:t>здоров'я </a:t>
            </a:r>
            <a:r>
              <a:rPr lang="uk-UA" dirty="0"/>
              <a:t>здорових заради того, щоби вони не хворіли</a:t>
            </a:r>
            <a:r>
              <a:rPr lang="uk-UA" dirty="0" smtClean="0"/>
              <a:t>».</a:t>
            </a:r>
            <a:endParaRPr lang="uk-UA" dirty="0"/>
          </a:p>
          <a:p>
            <a:pPr>
              <a:buNone/>
            </a:pPr>
            <a:r>
              <a:rPr lang="uk-UA" dirty="0" smtClean="0"/>
              <a:t>Видатний український хірург </a:t>
            </a:r>
            <a:r>
              <a:rPr lang="uk-UA" dirty="0"/>
              <a:t>М.І.Пирогов: «Майбутнє належить медицині запобіжній».</a:t>
            </a:r>
          </a:p>
          <a:p>
            <a:pPr>
              <a:buNone/>
            </a:pPr>
            <a:r>
              <a:rPr lang="uk-UA" dirty="0" smtClean="0"/>
              <a:t>ь:</a:t>
            </a:r>
            <a:endParaRPr lang="uk-U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22314"/>
          </a:xfrm>
        </p:spPr>
        <p:txBody>
          <a:bodyPr>
            <a:normAutofit/>
          </a:bodyPr>
          <a:lstStyle/>
          <a:p>
            <a:r>
              <a:rPr lang="uk-UA" sz="2700" dirty="0" err="1" smtClean="0"/>
              <a:t>“</a:t>
            </a:r>
            <a:r>
              <a:rPr lang="uk-UA" sz="3200" b="1" dirty="0" err="1" smtClean="0">
                <a:solidFill>
                  <a:srgbClr val="002060"/>
                </a:solidFill>
              </a:rPr>
              <a:t>Біосфера</a:t>
            </a:r>
            <a:r>
              <a:rPr lang="uk-UA" sz="2700" dirty="0" err="1" smtClean="0"/>
              <a:t>”</a:t>
            </a:r>
            <a:r>
              <a:rPr lang="uk-UA" sz="2700" dirty="0" smtClean="0"/>
              <a:t> - області нашої планети,</a:t>
            </a:r>
            <a:r>
              <a:rPr lang="uk-UA" sz="2800" dirty="0"/>
              <a:t> , де є життя або існують його </a:t>
            </a:r>
            <a:r>
              <a:rPr lang="uk-UA" sz="2800" dirty="0" smtClean="0"/>
              <a:t>прояви. Це </a:t>
            </a:r>
            <a:r>
              <a:rPr lang="uk-UA" sz="2800" dirty="0"/>
              <a:t>складна система живих та неживих природних компонентів, що постійно взаємодіють між собою. </a:t>
            </a:r>
            <a:r>
              <a:rPr lang="uk-UA" sz="2800" dirty="0" smtClean="0"/>
              <a:t>(</a:t>
            </a:r>
            <a:r>
              <a:rPr lang="uk-UA" sz="2400" i="1" dirty="0" smtClean="0"/>
              <a:t>академік В.І.Вернадський</a:t>
            </a:r>
            <a:r>
              <a:rPr lang="uk-UA" sz="2800" dirty="0" smtClean="0"/>
              <a:t>).  </a:t>
            </a:r>
            <a:endParaRPr lang="uk-UA" sz="2700" dirty="0"/>
          </a:p>
        </p:txBody>
      </p:sp>
      <p:sp>
        <p:nvSpPr>
          <p:cNvPr id="3" name="Содержимое 2"/>
          <p:cNvSpPr>
            <a:spLocks noGrp="1"/>
          </p:cNvSpPr>
          <p:nvPr>
            <p:ph sz="quarter" idx="1"/>
          </p:nvPr>
        </p:nvSpPr>
        <p:spPr>
          <a:xfrm>
            <a:off x="457200" y="3140968"/>
            <a:ext cx="8229600" cy="2985195"/>
          </a:xfrm>
        </p:spPr>
        <p:txBody>
          <a:bodyPr/>
          <a:lstStyle/>
          <a:p>
            <a:pPr>
              <a:buNone/>
            </a:pPr>
            <a:r>
              <a:rPr lang="uk-UA" dirty="0" smtClean="0"/>
              <a:t>Біосфера </a:t>
            </a:r>
            <a:r>
              <a:rPr lang="uk-UA" dirty="0"/>
              <a:t>включає:</a:t>
            </a:r>
          </a:p>
          <a:p>
            <a:pPr lvl="0">
              <a:buFont typeface="Wingdings" pitchFamily="2" charset="2"/>
              <a:buChar char="§"/>
            </a:pPr>
            <a:r>
              <a:rPr lang="uk-UA" dirty="0"/>
              <a:t>атмосферу (повітря до висоти 20-30 км);</a:t>
            </a:r>
          </a:p>
          <a:p>
            <a:pPr lvl="0">
              <a:buFont typeface="Wingdings" pitchFamily="2" charset="2"/>
              <a:buChar char="§"/>
            </a:pPr>
            <a:r>
              <a:rPr lang="uk-UA" dirty="0"/>
              <a:t>літосферу (</a:t>
            </a:r>
            <a:r>
              <a:rPr lang="uk-UA" dirty="0" err="1"/>
              <a:t>грунти</a:t>
            </a:r>
            <a:r>
              <a:rPr lang="uk-UA" dirty="0"/>
              <a:t> до глибини 7-10 км);</a:t>
            </a:r>
          </a:p>
          <a:p>
            <a:pPr lvl="0">
              <a:buFont typeface="Wingdings" pitchFamily="2" charset="2"/>
              <a:buChar char="§"/>
            </a:pPr>
            <a:r>
              <a:rPr lang="uk-UA" dirty="0"/>
              <a:t>гідросферу (вода).</a:t>
            </a:r>
          </a:p>
          <a:p>
            <a:endParaRPr lang="uk-U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uk-UA" sz="3200" dirty="0" smtClean="0"/>
              <a:t>Чинники впливу довкілля на людський організм</a:t>
            </a:r>
            <a:endParaRPr lang="uk-UA" sz="3200" dirty="0"/>
          </a:p>
        </p:txBody>
      </p:sp>
      <p:pic>
        <p:nvPicPr>
          <p:cNvPr id="6" name="Содержимое 5" descr="C:\Users\Татьяна\Desktop\1360176939_Muscle5.png"/>
          <p:cNvPicPr>
            <a:picLocks noGrp="1"/>
          </p:cNvPicPr>
          <p:nvPr>
            <p:ph sz="quarter" idx="1"/>
          </p:nvPr>
        </p:nvPicPr>
        <p:blipFill>
          <a:blip r:embed="rId2" cstate="print"/>
          <a:srcRect/>
          <a:stretch>
            <a:fillRect/>
          </a:stretch>
        </p:blipFill>
        <p:spPr bwMode="auto">
          <a:xfrm>
            <a:off x="899592" y="1700808"/>
            <a:ext cx="3384376" cy="4896544"/>
          </a:xfrm>
          <a:prstGeom prst="rect">
            <a:avLst/>
          </a:prstGeom>
          <a:noFill/>
          <a:ln w="9525">
            <a:noFill/>
            <a:miter lim="800000"/>
            <a:headEnd/>
            <a:tailEnd/>
          </a:ln>
        </p:spPr>
      </p:pic>
      <p:sp>
        <p:nvSpPr>
          <p:cNvPr id="8" name="Стрелка влево 7"/>
          <p:cNvSpPr/>
          <p:nvPr/>
        </p:nvSpPr>
        <p:spPr>
          <a:xfrm>
            <a:off x="5292080" y="1556792"/>
            <a:ext cx="2088232" cy="936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хімічні</a:t>
            </a:r>
            <a:endParaRPr lang="uk-UA" dirty="0"/>
          </a:p>
        </p:txBody>
      </p:sp>
      <p:sp>
        <p:nvSpPr>
          <p:cNvPr id="10" name="Стрелка влево 9"/>
          <p:cNvSpPr/>
          <p:nvPr/>
        </p:nvSpPr>
        <p:spPr>
          <a:xfrm>
            <a:off x="5292080" y="2564904"/>
            <a:ext cx="2088232" cy="936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фізичні</a:t>
            </a:r>
            <a:endParaRPr lang="uk-UA" dirty="0"/>
          </a:p>
        </p:txBody>
      </p:sp>
      <p:sp>
        <p:nvSpPr>
          <p:cNvPr id="12" name="Стрелка влево 11"/>
          <p:cNvSpPr/>
          <p:nvPr/>
        </p:nvSpPr>
        <p:spPr>
          <a:xfrm>
            <a:off x="5292080" y="3573016"/>
            <a:ext cx="2088232" cy="936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біологічні</a:t>
            </a:r>
            <a:endParaRPr lang="uk-UA" dirty="0"/>
          </a:p>
        </p:txBody>
      </p:sp>
      <p:sp>
        <p:nvSpPr>
          <p:cNvPr id="13" name="Стрелка влево 12"/>
          <p:cNvSpPr/>
          <p:nvPr/>
        </p:nvSpPr>
        <p:spPr>
          <a:xfrm>
            <a:off x="5292080" y="4509120"/>
            <a:ext cx="2088232" cy="936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психічні</a:t>
            </a:r>
            <a:endParaRPr lang="uk-UA" dirty="0"/>
          </a:p>
        </p:txBody>
      </p:sp>
      <p:sp>
        <p:nvSpPr>
          <p:cNvPr id="14" name="Стрелка влево 13"/>
          <p:cNvSpPr/>
          <p:nvPr/>
        </p:nvSpPr>
        <p:spPr>
          <a:xfrm>
            <a:off x="5292080" y="5445224"/>
            <a:ext cx="2088232" cy="93610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smtClean="0"/>
              <a:t>соціальні</a:t>
            </a:r>
            <a:endParaRPr lang="uk-U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3">
              <a:lumMod val="20000"/>
              <a:lumOff val="80000"/>
            </a:schemeClr>
          </a:solidFill>
        </p:spPr>
        <p:txBody>
          <a:bodyPr/>
          <a:lstStyle/>
          <a:p>
            <a:r>
              <a:rPr lang="uk-UA" b="1" dirty="0" smtClean="0"/>
              <a:t>Чинники біосфери:</a:t>
            </a:r>
            <a:endParaRPr lang="uk-UA" b="1" dirty="0"/>
          </a:p>
        </p:txBody>
      </p:sp>
      <p:sp>
        <p:nvSpPr>
          <p:cNvPr id="3" name="Содержимое 2"/>
          <p:cNvSpPr>
            <a:spLocks noGrp="1"/>
          </p:cNvSpPr>
          <p:nvPr>
            <p:ph sz="quarter" idx="1"/>
          </p:nvPr>
        </p:nvSpPr>
        <p:spPr>
          <a:solidFill>
            <a:schemeClr val="accent3">
              <a:lumMod val="40000"/>
              <a:lumOff val="60000"/>
            </a:schemeClr>
          </a:solidFill>
        </p:spPr>
        <p:txBody>
          <a:bodyPr>
            <a:normAutofit fontScale="77500" lnSpcReduction="20000"/>
          </a:bodyPr>
          <a:lstStyle/>
          <a:p>
            <a:r>
              <a:rPr lang="uk-UA" b="1" i="1" dirty="0">
                <a:solidFill>
                  <a:srgbClr val="FF33CC"/>
                </a:solidFill>
              </a:rPr>
              <a:t>хімічні </a:t>
            </a:r>
            <a:r>
              <a:rPr lang="uk-UA" dirty="0"/>
              <a:t>– </a:t>
            </a:r>
            <a:r>
              <a:rPr lang="uk-UA" sz="3400" b="1" i="1" dirty="0" err="1"/>
              <a:t>хімічні</a:t>
            </a:r>
            <a:r>
              <a:rPr lang="uk-UA" sz="3400" b="1" i="1" dirty="0"/>
              <a:t> елементи чи сполуки, що входять до складу повітря, води, їжі, </a:t>
            </a:r>
            <a:r>
              <a:rPr lang="uk-UA" sz="3400" b="1" i="1" dirty="0" smtClean="0"/>
              <a:t>ґрунту </a:t>
            </a:r>
            <a:r>
              <a:rPr lang="uk-UA" sz="3400" b="1" i="1" dirty="0"/>
              <a:t>тощо; </a:t>
            </a:r>
            <a:endParaRPr lang="uk-UA" sz="3400" b="1" i="1" dirty="0" smtClean="0"/>
          </a:p>
          <a:p>
            <a:r>
              <a:rPr lang="uk-UA" sz="3400" b="1" i="1" dirty="0" smtClean="0">
                <a:solidFill>
                  <a:srgbClr val="FF33CC"/>
                </a:solidFill>
              </a:rPr>
              <a:t>фізичні</a:t>
            </a:r>
            <a:r>
              <a:rPr lang="uk-UA" sz="3400" b="1" i="1" dirty="0" smtClean="0"/>
              <a:t> </a:t>
            </a:r>
            <a:r>
              <a:rPr lang="uk-UA" sz="3400" b="1" i="1" dirty="0"/>
              <a:t>– температура, вологість, атмосферний тиск, рух повітря, сонячна радіація, шум, вібрація, випромінювання тощо; </a:t>
            </a:r>
            <a:endParaRPr lang="uk-UA" sz="3400" b="1" i="1" dirty="0" smtClean="0"/>
          </a:p>
          <a:p>
            <a:r>
              <a:rPr lang="uk-UA" sz="3400" b="1" i="1" dirty="0" smtClean="0">
                <a:solidFill>
                  <a:srgbClr val="FF33CC"/>
                </a:solidFill>
              </a:rPr>
              <a:t>біологічні</a:t>
            </a:r>
            <a:r>
              <a:rPr lang="uk-UA" sz="3400" b="1" i="1" dirty="0" smtClean="0"/>
              <a:t> </a:t>
            </a:r>
            <a:r>
              <a:rPr lang="uk-UA" sz="3400" b="1" i="1" dirty="0"/>
              <a:t>– мікроорганізми, віруси, гельмінти, грибки та ін</a:t>
            </a:r>
            <a:r>
              <a:rPr lang="uk-UA" sz="3400" b="1" i="1" dirty="0" smtClean="0"/>
              <a:t>.;</a:t>
            </a:r>
          </a:p>
          <a:p>
            <a:r>
              <a:rPr lang="uk-UA" sz="3400" b="1" i="1" dirty="0" smtClean="0">
                <a:solidFill>
                  <a:srgbClr val="FF33CC"/>
                </a:solidFill>
              </a:rPr>
              <a:t> </a:t>
            </a:r>
            <a:r>
              <a:rPr lang="uk-UA" sz="3400" b="1" i="1" dirty="0">
                <a:solidFill>
                  <a:srgbClr val="FF33CC"/>
                </a:solidFill>
              </a:rPr>
              <a:t>психічні </a:t>
            </a:r>
            <a:r>
              <a:rPr lang="uk-UA" sz="3400" b="1" i="1" dirty="0"/>
              <a:t>– слово, мова, емоції тощо</a:t>
            </a:r>
            <a:r>
              <a:rPr lang="uk-UA" sz="3400" b="1" i="1" dirty="0" smtClean="0"/>
              <a:t>;</a:t>
            </a:r>
          </a:p>
          <a:p>
            <a:r>
              <a:rPr lang="uk-UA" sz="3400" b="1" i="1" dirty="0" smtClean="0">
                <a:solidFill>
                  <a:srgbClr val="FF33CC"/>
                </a:solidFill>
              </a:rPr>
              <a:t> </a:t>
            </a:r>
            <a:r>
              <a:rPr lang="uk-UA" sz="3400" b="1" i="1" dirty="0">
                <a:solidFill>
                  <a:srgbClr val="FF33CC"/>
                </a:solidFill>
              </a:rPr>
              <a:t>соціальні </a:t>
            </a:r>
            <a:r>
              <a:rPr lang="uk-UA" sz="3400" b="1" i="1" dirty="0"/>
              <a:t>– характер трудової діяльності, харчування, житлово-побутові умови </a:t>
            </a:r>
            <a:r>
              <a:rPr lang="uk-UA" sz="3400" b="1" i="1" dirty="0" smtClean="0"/>
              <a:t>тощо, а також  соціальне середовище, рівень цивілізації, культура, політична та економічна ситуація в суспільстві тощо..</a:t>
            </a:r>
            <a:endParaRPr lang="uk-UA" sz="3400" b="1" i="1" dirty="0"/>
          </a:p>
          <a:p>
            <a:endParaRPr lang="uk-U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874442"/>
          </a:xfrm>
          <a:ln w="76200">
            <a:solidFill>
              <a:schemeClr val="bg2">
                <a:lumMod val="50000"/>
              </a:schemeClr>
            </a:solidFill>
          </a:ln>
        </p:spPr>
        <p:txBody>
          <a:bodyPr>
            <a:noAutofit/>
          </a:bodyPr>
          <a:lstStyle/>
          <a:p>
            <a:pPr algn="l"/>
            <a:r>
              <a:rPr lang="uk-UA" sz="2800" dirty="0" smtClean="0"/>
              <a:t>Між </a:t>
            </a:r>
            <a:r>
              <a:rPr lang="uk-UA" sz="2800" dirty="0"/>
              <a:t>людським організмом і середовищем його існування встановлюється  свого роду </a:t>
            </a:r>
            <a:r>
              <a:rPr lang="uk-UA" sz="2800" dirty="0" err="1"/>
              <a:t>“рухома</a:t>
            </a:r>
            <a:r>
              <a:rPr lang="uk-UA" sz="2800" dirty="0"/>
              <a:t> </a:t>
            </a:r>
            <a:r>
              <a:rPr lang="uk-UA" sz="2800" dirty="0" err="1"/>
              <a:t>рівновага”</a:t>
            </a:r>
            <a:r>
              <a:rPr lang="uk-UA" sz="2800" dirty="0"/>
              <a:t>: різні чинники довкілля постійно впливають на організм, не викликаючи хворобливих явищ, тому що він пристосовується до них шляхом регуляції. </a:t>
            </a:r>
            <a:r>
              <a:rPr lang="uk-UA" sz="2800" dirty="0" smtClean="0"/>
              <a:t>Але якщо  організм підпаде під вплив чинника, незвичного за силою чи характером, рівновагу може бути порушено і тоді виникає захворювання. </a:t>
            </a:r>
            <a:endParaRPr lang="uk-UA" sz="2800" dirty="0"/>
          </a:p>
        </p:txBody>
      </p:sp>
      <p:sp>
        <p:nvSpPr>
          <p:cNvPr id="3" name="Содержимое 2"/>
          <p:cNvSpPr>
            <a:spLocks noGrp="1"/>
          </p:cNvSpPr>
          <p:nvPr>
            <p:ph sz="quarter" idx="1"/>
          </p:nvPr>
        </p:nvSpPr>
        <p:spPr>
          <a:xfrm>
            <a:off x="457200" y="4509120"/>
            <a:ext cx="8229600" cy="2016224"/>
          </a:xfrm>
          <a:ln w="57150">
            <a:solidFill>
              <a:schemeClr val="tx1"/>
            </a:solidFill>
          </a:ln>
          <a:effectLst>
            <a:glow rad="101600">
              <a:schemeClr val="accent2">
                <a:satMod val="175000"/>
                <a:alpha val="40000"/>
              </a:schemeClr>
            </a:glow>
          </a:effectLst>
        </p:spPr>
        <p:txBody>
          <a:bodyPr>
            <a:normAutofit/>
          </a:bodyPr>
          <a:lstStyle/>
          <a:p>
            <a:pPr algn="r">
              <a:buNone/>
            </a:pPr>
            <a:r>
              <a:rPr lang="uk-UA" dirty="0"/>
              <a:t>Але людина не тільки зазнає впливу довкілля, але й здатна  в свою чергу впливати на нього, змінюючи та пристосовуючи його найкращим чином для свого здоров’я. Саме це і є завданням </a:t>
            </a:r>
            <a:r>
              <a:rPr lang="uk-UA" sz="3900" b="1" i="1" dirty="0" smtClean="0">
                <a:solidFill>
                  <a:srgbClr val="C00000"/>
                </a:solidFill>
              </a:rPr>
              <a:t>гігієни.</a:t>
            </a:r>
            <a:endParaRPr lang="uk-UA" sz="3900" b="1" i="1" dirty="0">
              <a:solidFill>
                <a:srgbClr val="C0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Бог Асклепій (рим. Ескулап) і його доньки – </a:t>
            </a:r>
            <a:r>
              <a:rPr lang="uk-UA" dirty="0" err="1" smtClean="0"/>
              <a:t>Гігіея</a:t>
            </a:r>
            <a:r>
              <a:rPr lang="uk-UA" dirty="0" smtClean="0"/>
              <a:t> і Панацея</a:t>
            </a:r>
            <a:endParaRPr lang="uk-UA" dirty="0"/>
          </a:p>
        </p:txBody>
      </p:sp>
      <p:pic>
        <p:nvPicPr>
          <p:cNvPr id="20482" name="Picture 2" descr="C:\Users\Татьяна\Desktop\images.jpg"/>
          <p:cNvPicPr>
            <a:picLocks noGrp="1" noChangeAspect="1" noChangeArrowheads="1"/>
          </p:cNvPicPr>
          <p:nvPr>
            <p:ph sz="quarter" idx="1"/>
          </p:nvPr>
        </p:nvPicPr>
        <p:blipFill>
          <a:blip r:embed="rId2" cstate="print"/>
          <a:srcRect/>
          <a:stretch>
            <a:fillRect/>
          </a:stretch>
        </p:blipFill>
        <p:spPr bwMode="auto">
          <a:xfrm>
            <a:off x="0" y="1484784"/>
            <a:ext cx="3995936" cy="5373216"/>
          </a:xfrm>
          <a:prstGeom prst="rect">
            <a:avLst/>
          </a:prstGeom>
          <a:noFill/>
        </p:spPr>
      </p:pic>
      <p:pic>
        <p:nvPicPr>
          <p:cNvPr id="20483" name="Picture 3" descr="C:\Users\Татьяна\Desktop\31345536.jpg"/>
          <p:cNvPicPr>
            <a:picLocks noChangeAspect="1" noChangeArrowheads="1"/>
          </p:cNvPicPr>
          <p:nvPr/>
        </p:nvPicPr>
        <p:blipFill>
          <a:blip r:embed="rId3" cstate="print"/>
          <a:srcRect/>
          <a:stretch>
            <a:fillRect/>
          </a:stretch>
        </p:blipFill>
        <p:spPr bwMode="auto">
          <a:xfrm>
            <a:off x="6372200" y="3933056"/>
            <a:ext cx="1584176" cy="2448272"/>
          </a:xfrm>
          <a:prstGeom prst="rect">
            <a:avLst/>
          </a:prstGeom>
          <a:noFill/>
        </p:spPr>
      </p:pic>
      <p:pic>
        <p:nvPicPr>
          <p:cNvPr id="20484" name="Picture 4" descr="C:\Users\Татьяна\Desktop\скачанные файлы.jpg"/>
          <p:cNvPicPr>
            <a:picLocks noChangeAspect="1" noChangeArrowheads="1"/>
          </p:cNvPicPr>
          <p:nvPr/>
        </p:nvPicPr>
        <p:blipFill>
          <a:blip r:embed="rId4" cstate="print"/>
          <a:srcRect/>
          <a:stretch>
            <a:fillRect/>
          </a:stretch>
        </p:blipFill>
        <p:spPr bwMode="auto">
          <a:xfrm>
            <a:off x="4355976" y="1844824"/>
            <a:ext cx="1368152" cy="2376264"/>
          </a:xfrm>
          <a:prstGeom prst="rect">
            <a:avLst/>
          </a:prstGeom>
          <a:noFill/>
        </p:spPr>
      </p:pic>
    </p:spTree>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1_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1129</Words>
  <Application>Microsoft Office PowerPoint</Application>
  <PresentationFormat>Экран (4:3)</PresentationFormat>
  <Paragraphs>87</Paragraphs>
  <Slides>19</Slides>
  <Notes>0</Notes>
  <HiddenSlides>0</HiddenSlides>
  <MMClips>0</MMClips>
  <ScaleCrop>false</ScaleCrop>
  <HeadingPairs>
    <vt:vector size="4" baseType="variant">
      <vt:variant>
        <vt:lpstr>Тема</vt:lpstr>
      </vt:variant>
      <vt:variant>
        <vt:i4>4</vt:i4>
      </vt:variant>
      <vt:variant>
        <vt:lpstr>Заголовки слайдов</vt:lpstr>
      </vt:variant>
      <vt:variant>
        <vt:i4>19</vt:i4>
      </vt:variant>
    </vt:vector>
  </HeadingPairs>
  <TitlesOfParts>
    <vt:vector size="23" baseType="lpstr">
      <vt:lpstr>Техническая</vt:lpstr>
      <vt:lpstr>1_Тема Office</vt:lpstr>
      <vt:lpstr>Начальная</vt:lpstr>
      <vt:lpstr>Эркер</vt:lpstr>
      <vt:lpstr>Слайд 1</vt:lpstr>
      <vt:lpstr>ПЛАН:</vt:lpstr>
      <vt:lpstr>Готель – це місце, що є тимчасовим житлом для багатьох людей з різних країн, які можуть бути хворими, бацилоносіями, доставити в багажі екзотичних переносників хвороб або сприяти їх появі через умови побуту. Тому є небезпека появи епідемій і навіть пандемій.</vt:lpstr>
      <vt:lpstr>Комфортність проживання у готелі великою мірою обумовлюється рівнем виконання санітарно-гігієнічних норм його утримання, що дозволяє забезпечувати безпеку життя та здоров’я гостей. Найефективнішим засобом збереження здоров’я людей є профілактика – попередження захворювань</vt:lpstr>
      <vt:lpstr>“Біосфера” - області нашої планети, , де є життя або існують його прояви. Це складна система живих та неживих природних компонентів, що постійно взаємодіють між собою. (академік В.І.Вернадський).  </vt:lpstr>
      <vt:lpstr>Чинники впливу довкілля на людський організм</vt:lpstr>
      <vt:lpstr>Чинники біосфери:</vt:lpstr>
      <vt:lpstr>Між людським організмом і середовищем його існування встановлюється  свого роду “рухома рівновага”: різні чинники довкілля постійно впливають на організм, не викликаючи хворобливих явищ, тому що він пристосовується до них шляхом регуляції. Але якщо  організм підпаде під вплив чинника, незвичного за силою чи характером, рівновагу може бути порушено і тоді виникає захворювання. </vt:lpstr>
      <vt:lpstr>Бог Асклепій (рим. Ескулап) і його доньки – Гігіея і Панацея</vt:lpstr>
      <vt:lpstr> Гігієна (грец. higienos – те, що сприяє здоров’ю) – це наука, що вивчає вплив чинників і умов довкілля на організм людини з метою розробки правил, норм і заходів з його оздоровлення шляхом використання корисних і усунення шкідливих чинників. </vt:lpstr>
      <vt:lpstr>У практику життя гігієнічні норми та правила втілює санітарія.</vt:lpstr>
      <vt:lpstr>Вимоги гігієни знаходять відображення у санітарних правилах і нормативах, що затверджують гігієнічні правила і норми, яких слід дотримувати при будівництві та експлуатації різних об’єктів, зокрема – готелів.</vt:lpstr>
      <vt:lpstr>       Головна роль у забезпеченні дотримання санітарно-гігієнічних вимог та здійсненні санітарно-гігієнічних заходів належить органам державного санітарного контролю – санітарно-епідеміологічній службі, основні завдання якої: </vt:lpstr>
      <vt:lpstr>    Державна служба України з питань безпечності харчових продуктів та захисту споживачів (Держпродспоживслужба)  Управління державного нагляду за дотриманням санітарного законодавства (Держсанепіднагляд) </vt:lpstr>
      <vt:lpstr>Органи санітарного контролю з метою виконання цих завдань здійснюють попереджувальний та поточний державний нагляд. </vt:lpstr>
      <vt:lpstr>Урядом затверджено критерії, за якими оцінюється ступінь ризику від провадження господарської діяльності у сфері торгівлі і послуг та визначається періодичність здійснення Держслужбоюпланових заходів держконтролю </vt:lpstr>
      <vt:lpstr>ФОРМИ І МЕТОДИ КОНТРОЛЮ</vt:lpstr>
      <vt:lpstr>Результати медичних оглядів відображуються у персональних санітарних книжках працівників.  Огляди проводяться регулярно з різною періодичністю для різних їх видів (так, наприклад, флюорографія – один раз на  рік, огляд терапевта, дерматолога та гінеколога – двічі на рік тощо).</vt:lpstr>
      <vt:lpstr>Санітарно-гігієнічні вимоги до готелів можна згрупувати по п’яти позиціях:</vt:lpstr>
    </vt:vector>
  </TitlesOfParts>
  <Company>Krokoz™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Чинники впливу довкілля на людський організм</dc:title>
  <dc:creator>Татьяна</dc:creator>
  <cp:lastModifiedBy>Татьяна</cp:lastModifiedBy>
  <cp:revision>72</cp:revision>
  <dcterms:created xsi:type="dcterms:W3CDTF">2017-01-22T15:17:07Z</dcterms:created>
  <dcterms:modified xsi:type="dcterms:W3CDTF">2019-02-07T20:34:50Z</dcterms:modified>
</cp:coreProperties>
</file>