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5"/>
  </p:notesMasterIdLst>
  <p:handoutMasterIdLst>
    <p:handoutMasterId r:id="rId16"/>
  </p:handoutMasterIdLst>
  <p:sldIdLst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706" autoAdjust="0"/>
  </p:normalViewPr>
  <p:slideViewPr>
    <p:cSldViewPr>
      <p:cViewPr varScale="1">
        <p:scale>
          <a:sx n="127" d="100"/>
          <a:sy n="127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852F4B4A-E307-47E1-839B-29F1B8175CE0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282FD4B-2110-4CA1-A54C-09B9C2E10B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2290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FD6FDD18-DE22-4C8A-AD4A-80E4D221ED62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DBA6C2E0-B7F0-4AB2-8A87-0FCC1A7364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9642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A6C2E0-B7F0-4AB2-8A87-0FCC1A7364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9072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tific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3400" y="3619500"/>
            <a:ext cx="7848600" cy="838200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4800" kern="1200" cap="all" baseline="0">
                <a:solidFill>
                  <a:schemeClr val="tx1"/>
                </a:solidFill>
                <a:effectLst>
                  <a:outerShdw blurRad="94454" dist="50800" dir="2700000" algn="tl" rotWithShape="0">
                    <a:srgbClr val="000000">
                      <a:alpha val="36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90600" y="4343400"/>
            <a:ext cx="7391400" cy="914400"/>
          </a:xfrm>
        </p:spPr>
        <p:txBody>
          <a:bodyPr>
            <a:noAutofit/>
          </a:bodyPr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90600" y="1476375"/>
            <a:ext cx="5410200" cy="352425"/>
          </a:xfrm>
        </p:spPr>
        <p:txBody>
          <a:bodyPr anchor="b" anchorCtr="0"/>
          <a:lstStyle>
            <a:lvl1pPr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990600" y="5819777"/>
            <a:ext cx="7391400" cy="304799"/>
          </a:xfrm>
        </p:spPr>
        <p:txBody>
          <a:bodyPr>
            <a:noAutofit/>
          </a:bodyPr>
          <a:lstStyle>
            <a:lvl1pPr>
              <a:buFontTx/>
              <a:buNone/>
              <a:defRPr sz="1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Rectangle 1"/>
          <p:cNvSpPr>
            <a:spLocks noGrp="1"/>
          </p:cNvSpPr>
          <p:nvPr>
            <p:ph type="title"/>
          </p:nvPr>
        </p:nvSpPr>
        <p:spPr>
          <a:xfrm>
            <a:off x="990600" y="609599"/>
            <a:ext cx="8153400" cy="989013"/>
          </a:xfrm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47750" y="5808662"/>
            <a:ext cx="5334000" cy="1588"/>
          </a:xfrm>
          <a:prstGeom prst="line">
            <a:avLst/>
          </a:prstGeom>
          <a:noFill/>
          <a:ln w="6350" cap="rnd" cmpd="sng" algn="ctr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DA51-C2E5-408A-8504-0C83EDDEDAF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35000">
              <a:schemeClr val="bg1"/>
            </a:gs>
            <a:gs pos="100000">
              <a:schemeClr val="accent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2" name="clouds.png"/>
            <p:cNvPicPr>
              <a:picLocks noChangeAspect="1"/>
            </p:cNvPicPr>
            <p:nvPr/>
          </p:nvPicPr>
          <p:blipFill>
            <a:blip r:embed="rId11">
              <a:duotone>
                <a:schemeClr val="accent5"/>
                <a:srgbClr val="FFFFFF"/>
              </a:duotone>
            </a:blip>
            <a:srcRect b="6067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noFill/>
            <a:ln w="12700" cap="rnd" cmpd="sng" algn="ctr">
              <a:gradFill>
                <a:gsLst>
                  <a:gs pos="0">
                    <a:schemeClr val="accent5"/>
                  </a:gs>
                  <a:gs pos="67000">
                    <a:schemeClr val="bg1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DA51-C2E5-408A-8504-0C83EDDEDAF4}" type="datetimeFigureOut">
              <a:rPr lang="en-US" smtClean="0"/>
              <a:pPr/>
              <a:t>11/22/2013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650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28650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28CE7-68F5-41DF-B820-82E57A425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52756" y="764704"/>
            <a:ext cx="8153400" cy="989013"/>
          </a:xfrm>
        </p:spPr>
        <p:txBody>
          <a:bodyPr>
            <a:prstTxWarp prst="textDeflateBottom">
              <a:avLst/>
            </a:prstTxWarp>
          </a:bodyPr>
          <a:lstStyle/>
          <a:p>
            <a:r>
              <a:rPr lang="uk-UA" dirty="0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Видатні </a:t>
            </a:r>
            <a:r>
              <a:rPr lang="uk-UA" dirty="0" err="1" smtClean="0">
                <a:ln w="0"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готельєри</a:t>
            </a:r>
            <a:endParaRPr lang="ru-RU" dirty="0">
              <a:ln w="0"/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56" y="1700808"/>
            <a:ext cx="5472608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07504" y="5805264"/>
            <a:ext cx="65432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…Ключ 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до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успіху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в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цій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справі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, як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вважають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фахівці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готельного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бізнесу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прихований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у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особистості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людини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, про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що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свідчать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досягнення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найвідоміших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готельєрів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ru-RU" i="1" dirty="0" err="1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світу</a:t>
            </a:r>
            <a:r>
              <a:rPr lang="ru-RU" i="1" dirty="0">
                <a:ln w="0"/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perspectiveAbove"/>
              <a:lightRig rig="threePt" dir="t"/>
            </a:scene3d>
          </a:bodyPr>
          <a:lstStyle/>
          <a:p>
            <a:r>
              <a:rPr lang="ru-RU" b="1" i="1" dirty="0" err="1"/>
              <a:t>Кемонс</a:t>
            </a:r>
            <a:r>
              <a:rPr lang="ru-RU" b="1" i="1" dirty="0"/>
              <a:t> </a:t>
            </a:r>
            <a:r>
              <a:rPr lang="ru-RU" b="1" i="1" dirty="0" err="1"/>
              <a:t>Вілсон</a:t>
            </a:r>
            <a:r>
              <a:rPr lang="ru-RU" b="1" i="1" dirty="0"/>
              <a:t> </a:t>
            </a:r>
            <a:r>
              <a:rPr lang="ru-RU" i="1" dirty="0"/>
              <a:t>("</a:t>
            </a:r>
            <a:r>
              <a:rPr lang="en-US" i="1" dirty="0"/>
              <a:t>Holiday Inns")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4151389" cy="5137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128965" y="1417638"/>
            <a:ext cx="501503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Був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готельної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індустрії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тим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, ким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був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ресторанної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індустрії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засновник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імперії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(</a:t>
            </a:r>
            <a:r>
              <a:rPr lang="en-US" dirty="0">
                <a:solidFill>
                  <a:srgbClr val="000000"/>
                </a:solidFill>
                <a:latin typeface="Bodoni MT Black" panose="02070A03080606020203" pitchFamily="18" charset="0"/>
              </a:rPr>
              <a:t>McDonald S" 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Рей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Крок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Влітку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1951 </a:t>
            </a:r>
            <a:r>
              <a:rPr lang="en-US" dirty="0">
                <a:solidFill>
                  <a:srgbClr val="000000"/>
                </a:solidFill>
                <a:latin typeface="Bodoni MT Black" panose="02070A03080606020203" pitchFamily="18" charset="0"/>
              </a:rPr>
              <a:t>p.,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перебуваючи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сім'єю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на </a:t>
            </a:r>
            <a:r>
              <a:rPr lang="ru-RU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відпочинку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Вілсон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змушений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був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заплатити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великі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гроші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за погано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облаштований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незатишний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тісний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номер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готелю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Саме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тут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він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прийшов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несподіваного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відкриття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готельний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бізнес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є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найнерозвиненішим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елементом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сфери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й стало </a:t>
            </a:r>
            <a:r>
              <a:rPr lang="ru-RU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поштов-хом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для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створення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ланцюга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мотелів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готелів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"</a:t>
            </a:r>
            <a:r>
              <a:rPr lang="en-US" dirty="0">
                <a:solidFill>
                  <a:srgbClr val="000000"/>
                </a:solidFill>
                <a:latin typeface="Bodoni MT Black" panose="02070A03080606020203" pitchFamily="18" charset="0"/>
              </a:rPr>
              <a:t>Holiday Inns",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став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найбільшим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і </a:t>
            </a:r>
            <a:r>
              <a:rPr lang="ru-RU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най-популярнішим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ланцюгом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світі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Підприємства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 </a:t>
            </a:r>
            <a:r>
              <a:rPr lang="ru-RU" i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»</a:t>
            </a:r>
            <a:r>
              <a:rPr lang="en-US" i="1" dirty="0" smtClean="0">
                <a:solidFill>
                  <a:srgbClr val="000000"/>
                </a:solidFill>
                <a:latin typeface="Bodoni MT Black" panose="02070A03080606020203" pitchFamily="18" charset="0"/>
              </a:rPr>
              <a:t>Holiday</a:t>
            </a:r>
            <a:r>
              <a:rPr lang="uk-UA" i="1" dirty="0" smtClean="0">
                <a:solidFill>
                  <a:srgbClr val="000000"/>
                </a:solidFill>
                <a:latin typeface="Bodoni MT Black" panose="02070A03080606020203" pitchFamily="18" charset="0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Bodoni MT Black" panose="02070A03080606020203" pitchFamily="18" charset="0"/>
              </a:rPr>
              <a:t>Inns</a:t>
            </a:r>
            <a:r>
              <a:rPr lang="uk-UA" i="1" dirty="0" smtClean="0">
                <a:solidFill>
                  <a:srgbClr val="000000"/>
                </a:solidFill>
                <a:latin typeface="Bodoni MT Black" panose="02070A03080606020203" pitchFamily="18" charset="0"/>
              </a:rPr>
              <a:t>» </a:t>
            </a:r>
            <a:r>
              <a:rPr lang="ru-RU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орієн-туються</a:t>
            </a:r>
            <a:r>
              <a:rPr lang="ru-RU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на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сімейне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повне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харчування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безкоштовне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обслуговування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дітей</a:t>
            </a:r>
            <a:r>
              <a:rPr lang="ru-RU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261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640"/>
            <a:ext cx="4104456" cy="3203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133232" cy="3499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78" y="332656"/>
            <a:ext cx="3563888" cy="2450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04" y="3950089"/>
            <a:ext cx="4146383" cy="2762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284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735" r="22511" b="-1260"/>
          <a:stretch/>
        </p:blipFill>
        <p:spPr>
          <a:xfrm>
            <a:off x="251520" y="692696"/>
            <a:ext cx="4276753" cy="58255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4147491" y="4005064"/>
            <a:ext cx="4968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Готель </a:t>
            </a:r>
            <a:r>
              <a:rPr lang="uk-UA" sz="54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“Хілтон”</a:t>
            </a:r>
            <a:r>
              <a:rPr lang="uk-UA" sz="54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Київ 2013 р.</a:t>
            </a:r>
          </a:p>
        </p:txBody>
      </p:sp>
    </p:spTree>
    <p:extLst>
      <p:ext uri="{BB962C8B-B14F-4D97-AF65-F5344CB8AC3E}">
        <p14:creationId xmlns="" xmlns:p14="http://schemas.microsoft.com/office/powerpoint/2010/main" val="37489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707904" y="2420888"/>
            <a:ext cx="5436096" cy="1944216"/>
          </a:xfrm>
        </p:spPr>
        <p:txBody>
          <a:bodyPr>
            <a:normAutofit fontScale="90000"/>
          </a:bodyPr>
          <a:lstStyle/>
          <a:p>
            <a:r>
              <a:rPr lang="ru-RU" sz="2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Цезар</a:t>
            </a:r>
            <a:r>
              <a:rPr lang="ru-RU" sz="2000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2000" i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Рітц</a:t>
            </a:r>
            <a:r>
              <a:rPr lang="ru-RU" sz="2000" b="1" i="1" dirty="0" smtClean="0"/>
              <a:t>, </a:t>
            </a:r>
            <a:r>
              <a:rPr lang="ru-RU" sz="2000" dirty="0" smtClean="0"/>
              <a:t>як і </a:t>
            </a:r>
            <a:r>
              <a:rPr lang="ru-RU" sz="2000" dirty="0" err="1" smtClean="0"/>
              <a:t>інші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піонери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готельної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індустрії</a:t>
            </a:r>
            <a:r>
              <a:rPr lang="ru-RU" sz="2000" dirty="0" smtClean="0"/>
              <a:t>, </a:t>
            </a:r>
            <a:r>
              <a:rPr lang="ru-RU" sz="2000" dirty="0" err="1" smtClean="0"/>
              <a:t>розпочав</a:t>
            </a:r>
            <a:r>
              <a:rPr lang="ru-RU" sz="2000" dirty="0" smtClean="0"/>
              <a:t> свою кар' </a:t>
            </a:r>
            <a:r>
              <a:rPr lang="ru-RU" sz="2000" dirty="0" err="1" smtClean="0"/>
              <a:t>єру</a:t>
            </a:r>
            <a:r>
              <a:rPr lang="ru-RU" sz="2000" dirty="0" smtClean="0"/>
              <a:t> в 15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учнем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управляючого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готелю</a:t>
            </a:r>
            <a:r>
              <a:rPr lang="ru-RU" sz="2000" dirty="0" smtClean="0"/>
              <a:t>, а </a:t>
            </a:r>
            <a:r>
              <a:rPr lang="ru-RU" sz="2000" dirty="0" err="1" smtClean="0"/>
              <a:t>вже</a:t>
            </a:r>
            <a:r>
              <a:rPr lang="ru-RU" sz="2000" dirty="0" smtClean="0"/>
              <a:t> в 19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- </a:t>
            </a:r>
            <a:r>
              <a:rPr lang="ru-RU" sz="2000" dirty="0" err="1" smtClean="0"/>
              <a:t>керував</a:t>
            </a:r>
            <a:r>
              <a:rPr lang="ru-RU" sz="2000" dirty="0" smtClean="0"/>
              <a:t> одним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паризьких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ресторанів</a:t>
            </a:r>
            <a:r>
              <a:rPr lang="ru-RU" sz="2000" dirty="0" smtClean="0"/>
              <a:t>, але </a:t>
            </a:r>
            <a:r>
              <a:rPr lang="ru-RU" sz="2000" dirty="0" err="1" smtClean="0"/>
              <a:t>залишив</a:t>
            </a:r>
            <a:r>
              <a:rPr lang="ru-RU" sz="2000" dirty="0" smtClean="0"/>
              <a:t> </a:t>
            </a:r>
            <a:r>
              <a:rPr lang="ru-RU" sz="2000" dirty="0" err="1" smtClean="0"/>
              <a:t>цю</a:t>
            </a:r>
            <a:r>
              <a:rPr lang="ru-RU" sz="2000" dirty="0" smtClean="0"/>
              <a:t> роботу і </a:t>
            </a:r>
            <a:r>
              <a:rPr lang="ru-RU" sz="2000" dirty="0" err="1" smtClean="0"/>
              <a:t>влаштувався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помічником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офіціанта</a:t>
            </a:r>
            <a:r>
              <a:rPr lang="ru-RU" sz="2000" dirty="0" smtClean="0"/>
              <a:t> в знаменитому </a:t>
            </a:r>
            <a:r>
              <a:rPr lang="ru-RU" sz="2000" dirty="0" err="1" smtClean="0"/>
              <a:t>ресторані</a:t>
            </a:r>
            <a:r>
              <a:rPr lang="ru-RU" sz="2000" dirty="0" smtClean="0"/>
              <a:t> </a:t>
            </a:r>
            <a:r>
              <a:rPr lang="en-US" sz="2000" i="1" dirty="0" err="1" smtClean="0"/>
              <a:t>Voisin</a:t>
            </a:r>
            <a:r>
              <a:rPr lang="en-US" sz="2000" i="1" dirty="0" smtClean="0"/>
              <a:t>.</a:t>
            </a:r>
            <a:r>
              <a:rPr lang="en-US" sz="2000" dirty="0" smtClean="0"/>
              <a:t> </a:t>
            </a:r>
            <a:r>
              <a:rPr lang="ru-RU" sz="2000" dirty="0" err="1" smtClean="0"/>
              <a:t>Саме</a:t>
            </a:r>
            <a:r>
              <a:rPr lang="ru-RU" sz="2000" dirty="0" smtClean="0"/>
              <a:t> там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засвоїв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догоджати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смакам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багатих</a:t>
            </a:r>
            <a:r>
              <a:rPr lang="ru-RU" sz="2000" dirty="0" smtClean="0"/>
              <a:t> і </a:t>
            </a:r>
            <a:r>
              <a:rPr lang="ru-RU" sz="2000" dirty="0" err="1" smtClean="0"/>
              <a:t>знаменитих</a:t>
            </a:r>
            <a:r>
              <a:rPr lang="ru-RU" sz="2000" dirty="0" smtClean="0"/>
              <a:t>. В 22 роки </a:t>
            </a:r>
            <a:r>
              <a:rPr lang="ru-RU" sz="2000" dirty="0" err="1" smtClean="0"/>
              <a:t>Рітц</a:t>
            </a:r>
            <a:r>
              <a:rPr lang="ru-RU" sz="2000" dirty="0" smtClean="0"/>
              <a:t> став менеджером </a:t>
            </a:r>
            <a:r>
              <a:rPr lang="en-US" sz="2000" dirty="0" smtClean="0"/>
              <a:t>Grand National Hotel </a:t>
            </a:r>
            <a:r>
              <a:rPr lang="ru-RU" sz="2000" dirty="0" smtClean="0"/>
              <a:t>у </a:t>
            </a:r>
            <a:r>
              <a:rPr lang="ru-RU" sz="2000" dirty="0" err="1" smtClean="0"/>
              <a:t>Люцерні</a:t>
            </a:r>
            <a:r>
              <a:rPr lang="ru-RU" sz="2000" dirty="0" smtClean="0"/>
              <a:t> (</a:t>
            </a:r>
            <a:r>
              <a:rPr lang="ru-RU" sz="2000" dirty="0" err="1" smtClean="0"/>
              <a:t>Швейцарія</a:t>
            </a:r>
            <a:r>
              <a:rPr lang="ru-RU" sz="2000" dirty="0" smtClean="0"/>
              <a:t>),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винахідливості</a:t>
            </a:r>
            <a:r>
              <a:rPr lang="ru-RU" sz="2000" dirty="0" smtClean="0"/>
              <a:t> став </a:t>
            </a:r>
            <a:r>
              <a:rPr lang="ru-RU" sz="2000" dirty="0" err="1" smtClean="0"/>
              <a:t>надзвичайно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популярним</a:t>
            </a:r>
            <a:r>
              <a:rPr lang="ru-RU" sz="2000" dirty="0" smtClean="0"/>
              <a:t>. Через </a:t>
            </a:r>
            <a:r>
              <a:rPr lang="ru-RU" sz="2000" dirty="0" err="1" smtClean="0"/>
              <a:t>одинадцять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очолив</a:t>
            </a:r>
            <a:r>
              <a:rPr lang="ru-RU" sz="2000" dirty="0" smtClean="0"/>
              <a:t> </a:t>
            </a:r>
            <a:r>
              <a:rPr lang="en-US" sz="2000" dirty="0" smtClean="0"/>
              <a:t>Savoy Hotel </a:t>
            </a:r>
            <a:r>
              <a:rPr lang="ru-RU" sz="2000" dirty="0" smtClean="0"/>
              <a:t>у </a:t>
            </a:r>
            <a:r>
              <a:rPr lang="ru-RU" sz="2000" dirty="0" err="1" smtClean="0"/>
              <a:t>Лондоні</a:t>
            </a:r>
            <a:r>
              <a:rPr lang="ru-RU" sz="2000" dirty="0" smtClean="0"/>
              <a:t> - один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найфешенебельніших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готелів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. </a:t>
            </a:r>
            <a:r>
              <a:rPr lang="ru-RU" sz="2000" dirty="0" err="1" smtClean="0"/>
              <a:t>Він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зробив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готель</a:t>
            </a:r>
            <a:r>
              <a:rPr lang="ru-RU" sz="2000" dirty="0" smtClean="0"/>
              <a:t> центром культурного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вищого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товариства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запровадивши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традицію</a:t>
            </a:r>
            <a:r>
              <a:rPr lang="ru-RU" sz="2000" dirty="0" smtClean="0"/>
              <a:t>,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з </a:t>
            </a:r>
            <a:r>
              <a:rPr lang="ru-RU" sz="2000" dirty="0" err="1" smtClean="0"/>
              <a:t>якою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відвідувачі</a:t>
            </a:r>
            <a:r>
              <a:rPr lang="ru-RU" sz="2000" dirty="0" smtClean="0"/>
              <a:t> приходили до ресторану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у </a:t>
            </a:r>
            <a:r>
              <a:rPr lang="ru-RU" sz="2000" dirty="0" err="1" smtClean="0"/>
              <a:t>вечірніх</a:t>
            </a:r>
            <a:r>
              <a:rPr lang="ru-RU" sz="2000" dirty="0" smtClean="0"/>
              <a:t> костюмах і </a:t>
            </a:r>
            <a:r>
              <a:rPr lang="ru-RU" sz="2000" dirty="0" err="1" smtClean="0"/>
              <a:t>сукнях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>	</a:t>
            </a:r>
            <a:r>
              <a:rPr lang="ru-RU" sz="2000" dirty="0" err="1" smtClean="0"/>
              <a:t>Найважливішою</a:t>
            </a:r>
            <a:r>
              <a:rPr lang="ru-RU" sz="2000" dirty="0" smtClean="0"/>
              <a:t> </a:t>
            </a:r>
            <a:r>
              <a:rPr lang="ru-RU" sz="2000" dirty="0" err="1" smtClean="0"/>
              <a:t>рисою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Рітц</a:t>
            </a:r>
            <a:r>
              <a:rPr lang="ru-RU" sz="2000" dirty="0" smtClean="0"/>
              <a:t> </a:t>
            </a:r>
            <a:r>
              <a:rPr lang="ru-RU" sz="2000" dirty="0" err="1" smtClean="0"/>
              <a:t>вважав</a:t>
            </a:r>
            <a:r>
              <a:rPr lang="ru-RU" sz="2000" dirty="0" smtClean="0"/>
              <a:t> </a:t>
            </a:r>
            <a:r>
              <a:rPr lang="ru-RU" sz="2000" dirty="0" err="1" smtClean="0"/>
              <a:t>уміння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спілкуватися</a:t>
            </a:r>
            <a:r>
              <a:rPr lang="ru-RU" sz="2000" dirty="0" smtClean="0"/>
              <a:t> з </a:t>
            </a:r>
            <a:r>
              <a:rPr lang="ru-RU" sz="2000" dirty="0" err="1" smtClean="0"/>
              <a:t>публікою</a:t>
            </a:r>
            <a:r>
              <a:rPr lang="ru-RU" sz="2000" dirty="0" smtClean="0"/>
              <a:t>.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увага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клієнтів</a:t>
            </a:r>
            <a:r>
              <a:rPr lang="ru-RU" sz="2000" dirty="0" smtClean="0"/>
              <a:t> та </a:t>
            </a:r>
            <a:r>
              <a:rPr lang="ru-RU" sz="2000" dirty="0" err="1" smtClean="0"/>
              <a:t>їхніх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бажань</a:t>
            </a:r>
            <a:r>
              <a:rPr lang="ru-RU" sz="2000" dirty="0" smtClean="0"/>
              <a:t> </a:t>
            </a:r>
            <a:r>
              <a:rPr lang="ru-RU" sz="2000" dirty="0" err="1" smtClean="0"/>
              <a:t>підняли</a:t>
            </a:r>
            <a:r>
              <a:rPr lang="ru-RU" sz="2000" dirty="0" smtClean="0"/>
              <a:t> </a:t>
            </a:r>
            <a:r>
              <a:rPr lang="ru-RU" sz="2000" dirty="0" err="1" smtClean="0"/>
              <a:t>мистецтво</a:t>
            </a:r>
            <a:r>
              <a:rPr lang="ru-RU" sz="2000" dirty="0" smtClean="0"/>
              <a:t> менеджера на </a:t>
            </a:r>
            <a:r>
              <a:rPr lang="ru-RU" sz="2000" dirty="0" err="1" smtClean="0"/>
              <a:t>новий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щабель</a:t>
            </a:r>
            <a:r>
              <a:rPr lang="ru-RU" sz="2000" dirty="0" smtClean="0"/>
              <a:t>. До </a:t>
            </a:r>
            <a:r>
              <a:rPr lang="ru-RU" sz="2000" dirty="0" err="1" smtClean="0"/>
              <a:t>сьогодні</a:t>
            </a:r>
            <a:r>
              <a:rPr lang="ru-RU" sz="2000" dirty="0" smtClean="0"/>
              <a:t> </a:t>
            </a:r>
            <a:r>
              <a:rPr lang="ru-RU" sz="2000" dirty="0" err="1" smtClean="0"/>
              <a:t>ім'я</a:t>
            </a:r>
            <a:r>
              <a:rPr lang="ru-RU" sz="2000" dirty="0" smtClean="0"/>
              <a:t> Цезаря </a:t>
            </a:r>
            <a:r>
              <a:rPr lang="ru-RU" sz="2000" dirty="0" err="1" smtClean="0"/>
              <a:t>Рітца</a:t>
            </a:r>
            <a:r>
              <a:rPr lang="ru-RU" sz="2000" dirty="0" smtClean="0"/>
              <a:t> в </a:t>
            </a:r>
            <a:r>
              <a:rPr lang="ru-RU" sz="2000" dirty="0" err="1" smtClean="0"/>
              <a:t>готельному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бізнесі</a:t>
            </a:r>
            <a:r>
              <a:rPr lang="ru-RU" sz="2000" dirty="0" smtClean="0"/>
              <a:t> - </a:t>
            </a:r>
            <a:r>
              <a:rPr lang="ru-RU" sz="2000" dirty="0" err="1" smtClean="0"/>
              <a:t>синонім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елегантності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вишуканості</a:t>
            </a:r>
            <a:r>
              <a:rPr lang="ru-RU" sz="2000" dirty="0" smtClean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74" y="116632"/>
            <a:ext cx="3548730" cy="268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22142"/>
            <a:ext cx="2892476" cy="2071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96" y="5036485"/>
            <a:ext cx="2971560" cy="1810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7764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260648"/>
            <a:ext cx="849694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Елсворт</a:t>
            </a:r>
            <a:r>
              <a:rPr lang="ru-RU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Мілтон</a:t>
            </a:r>
            <a:r>
              <a:rPr lang="ru-RU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Статлер</a:t>
            </a:r>
            <a:r>
              <a:rPr lang="ru-RU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ru-RU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готелі</a:t>
            </a:r>
            <a:r>
              <a:rPr lang="ru-RU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r>
              <a:rPr lang="ru-RU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"</a:t>
            </a:r>
            <a:r>
              <a:rPr lang="en-US" sz="3200" b="1" i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Statler</a:t>
            </a:r>
            <a:r>
              <a:rPr lang="en-US" sz="3200" b="1" i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")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 </a:t>
            </a:r>
            <a:endParaRPr lang="ru-RU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14" y="872621"/>
            <a:ext cx="3711063" cy="5292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018077" y="889856"/>
            <a:ext cx="501841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	</a:t>
            </a:r>
            <a:r>
              <a:rPr lang="ru-RU" dirty="0" err="1" smtClean="0">
                <a:solidFill>
                  <a:srgbClr val="000000"/>
                </a:solidFill>
              </a:rPr>
              <a:t>Він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 err="1" smtClean="0">
                <a:solidFill>
                  <a:srgbClr val="000000"/>
                </a:solidFill>
              </a:rPr>
              <a:t>вважається</a:t>
            </a:r>
            <a:r>
              <a:rPr lang="ru-RU" dirty="0" smtClean="0">
                <a:solidFill>
                  <a:srgbClr val="000000"/>
                </a:solidFill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одним </a:t>
            </a:r>
            <a:r>
              <a:rPr lang="ru-RU" dirty="0" err="1">
                <a:solidFill>
                  <a:srgbClr val="000000"/>
                </a:solidFill>
              </a:rPr>
              <a:t>із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найвидатніших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представників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готельного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бізнесу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всіх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часів</a:t>
            </a:r>
            <a:r>
              <a:rPr lang="ru-RU" dirty="0">
                <a:solidFill>
                  <a:srgbClr val="000000"/>
                </a:solidFill>
              </a:rPr>
              <a:t> і </a:t>
            </a:r>
            <a:r>
              <a:rPr lang="ru-RU" dirty="0" err="1">
                <a:solidFill>
                  <a:srgbClr val="000000"/>
                </a:solidFill>
              </a:rPr>
              <a:t>народів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Саме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він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запровадив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високі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стандарти</a:t>
            </a:r>
            <a:r>
              <a:rPr lang="ru-RU" dirty="0">
                <a:solidFill>
                  <a:srgbClr val="000000"/>
                </a:solidFill>
              </a:rPr>
              <a:t> комфорту і </a:t>
            </a:r>
            <a:r>
              <a:rPr lang="ru-RU" dirty="0" err="1">
                <a:solidFill>
                  <a:srgbClr val="000000"/>
                </a:solidFill>
              </a:rPr>
              <a:t>зручностей</a:t>
            </a:r>
            <a:r>
              <a:rPr lang="ru-RU" dirty="0">
                <a:solidFill>
                  <a:srgbClr val="000000"/>
                </a:solidFill>
              </a:rPr>
              <a:t> у </a:t>
            </a:r>
            <a:r>
              <a:rPr lang="ru-RU" dirty="0" err="1">
                <a:solidFill>
                  <a:srgbClr val="000000"/>
                </a:solidFill>
              </a:rPr>
              <a:t>готелях</a:t>
            </a:r>
            <a:r>
              <a:rPr lang="ru-RU" dirty="0">
                <a:solidFill>
                  <a:srgbClr val="000000"/>
                </a:solidFill>
              </a:rPr>
              <a:t> для </a:t>
            </a:r>
            <a:r>
              <a:rPr lang="ru-RU" dirty="0" err="1">
                <a:solidFill>
                  <a:srgbClr val="000000"/>
                </a:solidFill>
              </a:rPr>
              <a:t>туристів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середнього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класу</a:t>
            </a:r>
            <a:r>
              <a:rPr lang="ru-RU" dirty="0">
                <a:solidFill>
                  <a:srgbClr val="000000"/>
                </a:solidFill>
              </a:rPr>
              <a:t> за </a:t>
            </a:r>
            <a:r>
              <a:rPr lang="ru-RU" dirty="0" err="1">
                <a:solidFill>
                  <a:srgbClr val="000000"/>
                </a:solidFill>
              </a:rPr>
              <a:t>доступними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цінами</a:t>
            </a:r>
            <a:r>
              <a:rPr lang="ru-RU" dirty="0">
                <a:solidFill>
                  <a:srgbClr val="000000"/>
                </a:solidFill>
              </a:rPr>
              <a:t>. </a:t>
            </a:r>
            <a:r>
              <a:rPr lang="ru-RU" dirty="0" err="1">
                <a:solidFill>
                  <a:srgbClr val="000000"/>
                </a:solidFill>
              </a:rPr>
              <a:t>Його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особисте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життя</a:t>
            </a:r>
            <a:r>
              <a:rPr lang="ru-RU" dirty="0">
                <a:solidFill>
                  <a:srgbClr val="000000"/>
                </a:solidFill>
              </a:rPr>
              <a:t> - </a:t>
            </a:r>
            <a:r>
              <a:rPr lang="ru-RU" dirty="0" err="1">
                <a:solidFill>
                  <a:srgbClr val="000000"/>
                </a:solidFill>
              </a:rPr>
              <a:t>це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історія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подолання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труднощів</a:t>
            </a:r>
            <a:r>
              <a:rPr lang="ru-RU" dirty="0">
                <a:solidFill>
                  <a:srgbClr val="000000"/>
                </a:solidFill>
              </a:rPr>
              <a:t>. У 15 </a:t>
            </a:r>
            <a:r>
              <a:rPr lang="ru-RU" dirty="0" err="1">
                <a:solidFill>
                  <a:srgbClr val="000000"/>
                </a:solidFill>
              </a:rPr>
              <a:t>років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маючи</a:t>
            </a:r>
            <a:r>
              <a:rPr lang="ru-RU" dirty="0">
                <a:solidFill>
                  <a:srgbClr val="000000"/>
                </a:solidFill>
              </a:rPr>
              <a:t> за </a:t>
            </a:r>
            <a:r>
              <a:rPr lang="ru-RU" dirty="0" err="1">
                <a:solidFill>
                  <a:srgbClr val="000000"/>
                </a:solidFill>
              </a:rPr>
              <a:t>плечима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всього</a:t>
            </a:r>
            <a:r>
              <a:rPr lang="ru-RU" dirty="0">
                <a:solidFill>
                  <a:srgbClr val="000000"/>
                </a:solidFill>
              </a:rPr>
              <a:t> 2 роки </a:t>
            </a:r>
            <a:r>
              <a:rPr lang="ru-RU" dirty="0" err="1">
                <a:solidFill>
                  <a:srgbClr val="000000"/>
                </a:solidFill>
              </a:rPr>
              <a:t>роботи</a:t>
            </a:r>
            <a:r>
              <a:rPr lang="ru-RU" dirty="0">
                <a:solidFill>
                  <a:srgbClr val="000000"/>
                </a:solidFill>
              </a:rPr>
              <a:t> кур' </a:t>
            </a:r>
            <a:r>
              <a:rPr lang="ru-RU" dirty="0" err="1">
                <a:solidFill>
                  <a:srgbClr val="000000"/>
                </a:solidFill>
              </a:rPr>
              <a:t>єром</a:t>
            </a:r>
            <a:r>
              <a:rPr lang="ru-RU" dirty="0">
                <a:solidFill>
                  <a:srgbClr val="000000"/>
                </a:solidFill>
              </a:rPr>
              <a:t> у </a:t>
            </a:r>
            <a:r>
              <a:rPr lang="ru-RU" dirty="0" err="1">
                <a:solidFill>
                  <a:srgbClr val="000000"/>
                </a:solidFill>
              </a:rPr>
              <a:t>провідному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готелі</a:t>
            </a:r>
            <a:r>
              <a:rPr lang="ru-RU" dirty="0">
                <a:solidFill>
                  <a:srgbClr val="000000"/>
                </a:solidFill>
              </a:rPr>
              <a:t> м. </a:t>
            </a:r>
            <a:r>
              <a:rPr lang="ru-RU" dirty="0" err="1">
                <a:solidFill>
                  <a:srgbClr val="000000"/>
                </a:solidFill>
              </a:rPr>
              <a:t>Вілінга</a:t>
            </a:r>
            <a:r>
              <a:rPr lang="ru-RU" dirty="0">
                <a:solidFill>
                  <a:srgbClr val="000000"/>
                </a:solidFill>
              </a:rPr>
              <a:t> (штат </a:t>
            </a:r>
            <a:r>
              <a:rPr lang="ru-RU" dirty="0" err="1">
                <a:solidFill>
                  <a:srgbClr val="000000"/>
                </a:solidFill>
              </a:rPr>
              <a:t>Західна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Вірджинія</a:t>
            </a:r>
            <a:r>
              <a:rPr lang="ru-RU" dirty="0">
                <a:solidFill>
                  <a:srgbClr val="000000"/>
                </a:solidFill>
              </a:rPr>
              <a:t>), </a:t>
            </a:r>
            <a:r>
              <a:rPr lang="ru-RU" dirty="0" err="1">
                <a:solidFill>
                  <a:srgbClr val="000000"/>
                </a:solidFill>
              </a:rPr>
              <a:t>Статлер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обійняв</a:t>
            </a:r>
            <a:r>
              <a:rPr lang="ru-RU" dirty="0">
                <a:solidFill>
                  <a:srgbClr val="000000"/>
                </a:solidFill>
              </a:rPr>
              <a:t> посаду старшого коридорного. </a:t>
            </a:r>
            <a:endParaRPr lang="ru-RU" dirty="0" smtClean="0">
              <a:solidFill>
                <a:srgbClr val="000000"/>
              </a:solidFill>
            </a:endParaRPr>
          </a:p>
          <a:p>
            <a:r>
              <a:rPr lang="uk-UA" dirty="0">
                <a:solidFill>
                  <a:srgbClr val="000000"/>
                </a:solidFill>
              </a:rPr>
              <a:t>	</a:t>
            </a:r>
            <a:r>
              <a:rPr lang="ru-RU" dirty="0"/>
              <a:t> </a:t>
            </a:r>
            <a:r>
              <a:rPr lang="ru-RU" dirty="0" err="1"/>
              <a:t>Статлер</a:t>
            </a:r>
            <a:r>
              <a:rPr lang="ru-RU" dirty="0"/>
              <a:t> </a:t>
            </a:r>
            <a:r>
              <a:rPr lang="ru-RU" dirty="0" err="1"/>
              <a:t>організував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 з </a:t>
            </a:r>
            <a:r>
              <a:rPr lang="ru-RU" dirty="0" err="1"/>
              <a:t>більярду</a:t>
            </a:r>
            <a:r>
              <a:rPr lang="ru-RU" dirty="0"/>
              <a:t>, </a:t>
            </a:r>
            <a:r>
              <a:rPr lang="ru-RU" dirty="0" err="1"/>
              <a:t>пізніше</a:t>
            </a:r>
            <a:r>
              <a:rPr lang="ru-RU" dirty="0"/>
              <a:t> - </a:t>
            </a:r>
            <a:r>
              <a:rPr lang="ru-RU" dirty="0" err="1"/>
              <a:t>майданчик</a:t>
            </a:r>
            <a:r>
              <a:rPr lang="ru-RU" dirty="0"/>
              <a:t> для </a:t>
            </a:r>
            <a:r>
              <a:rPr lang="ru-RU" dirty="0" err="1"/>
              <a:t>боулінга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- і </a:t>
            </a:r>
            <a:r>
              <a:rPr lang="ru-RU" dirty="0" err="1"/>
              <a:t>власний</a:t>
            </a:r>
            <a:r>
              <a:rPr lang="ru-RU" dirty="0"/>
              <a:t> ресторан - </a:t>
            </a:r>
            <a:r>
              <a:rPr lang="en-US" i="1" dirty="0"/>
              <a:t>The Pie House,</a:t>
            </a:r>
            <a:r>
              <a:rPr lang="en-US" dirty="0"/>
              <a:t> </a:t>
            </a:r>
            <a:r>
              <a:rPr lang="ru-RU" dirty="0" err="1"/>
              <a:t>який</a:t>
            </a:r>
            <a:r>
              <a:rPr lang="ru-RU" dirty="0"/>
              <a:t> став </a:t>
            </a:r>
            <a:r>
              <a:rPr lang="ru-RU" dirty="0" err="1"/>
              <a:t>найкращим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. В 31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отримував</a:t>
            </a:r>
            <a:r>
              <a:rPr lang="ru-RU" dirty="0"/>
              <a:t> $10000 на </a:t>
            </a:r>
            <a:r>
              <a:rPr lang="ru-RU" dirty="0" err="1"/>
              <a:t>рік</a:t>
            </a:r>
            <a:r>
              <a:rPr lang="ru-RU" dirty="0"/>
              <a:t> і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готовий</a:t>
            </a:r>
            <a:r>
              <a:rPr lang="ru-RU" dirty="0"/>
              <a:t> до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просторів</a:t>
            </a:r>
            <a:r>
              <a:rPr lang="ru-RU" dirty="0"/>
              <a:t> в </a:t>
            </a:r>
            <a:r>
              <a:rPr lang="ru-RU" dirty="0" err="1"/>
              <a:t>індустрії</a:t>
            </a:r>
            <a:r>
              <a:rPr lang="ru-RU" dirty="0"/>
              <a:t> </a:t>
            </a:r>
            <a:r>
              <a:rPr lang="ru-RU" dirty="0" err="1"/>
              <a:t>гостинності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958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36912"/>
            <a:ext cx="8242175" cy="150018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	</a:t>
            </a:r>
            <a:r>
              <a:rPr lang="ru-RU" dirty="0" err="1" smtClean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Статлер</a:t>
            </a:r>
            <a:r>
              <a:rPr lang="ru-RU" dirty="0" smtClean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підкреслював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що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в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готельній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справі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немає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важливих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і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другорядних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питань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немає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дрібниць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.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Це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він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вперше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сказав,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що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u="sng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клієнт</a:t>
            </a:r>
            <a:r>
              <a:rPr lang="ru-RU" u="sng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u="sng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завжди</a:t>
            </a:r>
            <a:r>
              <a:rPr lang="ru-RU" u="sng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u="sng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правий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.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Висловлювання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Статлера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"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наймайте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на роботу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тільки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добропорядних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людей,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щиросердних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і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ввічливих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,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які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часто й охоче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посміхаються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..." та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багато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інших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майже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80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років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тому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лягли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в основу "Кодексу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поведінки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обслуговуючого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персоналу" (</a:t>
            </a:r>
            <a:r>
              <a:rPr lang="en-US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Statler</a:t>
            </a:r>
            <a:r>
              <a:rPr lang="en-US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Service Code),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що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не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втратив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своєї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актуальності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 й </a:t>
            </a:r>
            <a:r>
              <a:rPr lang="ru-RU" dirty="0" err="1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донині</a:t>
            </a:r>
            <a:r>
              <a:rPr lang="ru-RU" dirty="0">
                <a:ln w="0"/>
                <a:solidFill>
                  <a:schemeClr val="tx2"/>
                </a:solidFill>
                <a:effectLst>
                  <a:outerShdw blurRad="75057" dist="38100" dir="5400000" sy="-20000" rotWithShape="0">
                    <a:prstClr val="black">
                      <a:alpha val="25000"/>
                    </a:prstClr>
                  </a:outerShdw>
                </a:effectLst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3681"/>
            <a:ext cx="3788331" cy="25205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81" y="4372433"/>
            <a:ext cx="3333750" cy="22669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021540"/>
            <a:ext cx="3109690" cy="2625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631" y="293748"/>
            <a:ext cx="3129434" cy="23431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257" y="4622615"/>
            <a:ext cx="2145771" cy="16093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45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03953"/>
            <a:ext cx="6408712" cy="128215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	Конрад </a:t>
            </a:r>
            <a:r>
              <a:rPr lang="ru-RU" b="1" i="1" dirty="0" err="1"/>
              <a:t>Ніколсон</a:t>
            </a:r>
            <a:r>
              <a:rPr lang="ru-RU" b="1" i="1" dirty="0"/>
              <a:t> </a:t>
            </a:r>
            <a:r>
              <a:rPr lang="ru-RU" b="1" i="1" dirty="0" smtClean="0"/>
              <a:t>            </a:t>
            </a:r>
            <a:r>
              <a:rPr lang="ru-RU" b="1" i="1" dirty="0" err="1" smtClean="0"/>
              <a:t>Гілтон</a:t>
            </a:r>
            <a:r>
              <a:rPr lang="ru-RU" b="1" i="1" dirty="0"/>
              <a:t> </a:t>
            </a:r>
            <a:r>
              <a:rPr lang="ru-RU" dirty="0"/>
              <a:t>(</a:t>
            </a:r>
            <a:r>
              <a:rPr lang="ru-RU" dirty="0" err="1"/>
              <a:t>готелі</a:t>
            </a:r>
            <a:r>
              <a:rPr lang="ru-RU" dirty="0"/>
              <a:t> </a:t>
            </a:r>
            <a:r>
              <a:rPr lang="ru-RU" i="1" dirty="0"/>
              <a:t>"</a:t>
            </a:r>
            <a:r>
              <a:rPr lang="en-US" i="1" dirty="0"/>
              <a:t>Hilton")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1" y="1700793"/>
            <a:ext cx="3923434" cy="4904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995935" y="1556792"/>
            <a:ext cx="51616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</a:t>
            </a:r>
            <a:r>
              <a:rPr lang="ru-RU" sz="1600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Ввійшов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до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світової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історії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піднявши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готельний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бізнес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недосяжну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висоту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оскільки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ввів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 smtClean="0">
                <a:solidFill>
                  <a:srgbClr val="000000"/>
                </a:solidFill>
                <a:latin typeface="Palatino Linotype" panose="02040502050505030304" pitchFamily="18" charset="0"/>
              </a:rPr>
              <a:t>поняття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 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"п'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ятизіркового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готелю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",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порівнявши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його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добрим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коньяком. Сам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він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є автором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тільки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трьох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нововведень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: </a:t>
            </a:r>
            <a:endParaRPr lang="ru-RU" sz="1600" dirty="0" smtClean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у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1949 р. -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його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готельна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мережа стала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першою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серед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американських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мереж,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відкрила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об'єкт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за кордоном (у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Пуерто-Рико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); в 1951 р. -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він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першим установив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телевізори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усі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свої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номери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(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саме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усі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номери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адже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перший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готельний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телевізор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з'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явився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мотелі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мережі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Best Western);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а в 1957 р. - першим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запропонував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сервісні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послуги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з прямого набору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міжміських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телефонних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номерів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Всі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інші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досягнення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Гілтона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пов'язані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не з </a:t>
            </a:r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know-how,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а з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гучними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поглинаннями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готелів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. Конрад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Гілтон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першим у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готельному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бізнесі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зрозумів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що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багатий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клієнт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із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задоволенням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заощадить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невеликі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гроші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на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готельному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номері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і з не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меншим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задоволенням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викине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набагато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більші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гроші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в казино при тому ж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готелі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9952"/>
            <a:ext cx="2177221" cy="1496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155346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733656" cy="1143000"/>
          </a:xfrm>
        </p:spPr>
        <p:txBody>
          <a:bodyPr>
            <a:noAutofit/>
          </a:bodyPr>
          <a:lstStyle/>
          <a:p>
            <a:r>
              <a:rPr lang="ru-RU" sz="1600" dirty="0" err="1"/>
              <a:t>Історія</a:t>
            </a:r>
            <a:r>
              <a:rPr lang="ru-RU" sz="1600" dirty="0"/>
              <a:t> </a:t>
            </a:r>
            <a:r>
              <a:rPr lang="ru-RU" sz="1600" dirty="0" err="1"/>
              <a:t>готельної</a:t>
            </a:r>
            <a:r>
              <a:rPr lang="ru-RU" sz="1600" dirty="0"/>
              <a:t> </a:t>
            </a:r>
            <a:r>
              <a:rPr lang="ru-RU" sz="1600" dirty="0" err="1"/>
              <a:t>кар'єри</a:t>
            </a:r>
            <a:r>
              <a:rPr lang="ru-RU" sz="1600" dirty="0"/>
              <a:t> Конрада </a:t>
            </a:r>
            <a:r>
              <a:rPr lang="ru-RU" sz="1600" dirty="0" err="1"/>
              <a:t>Гілтона</a:t>
            </a:r>
            <a:r>
              <a:rPr lang="ru-RU" sz="1600" dirty="0"/>
              <a:t> </a:t>
            </a:r>
            <a:r>
              <a:rPr lang="ru-RU" sz="1600" dirty="0" err="1"/>
              <a:t>розпочалась</a:t>
            </a:r>
            <a:r>
              <a:rPr lang="ru-RU" sz="1600" dirty="0"/>
              <a:t> у </a:t>
            </a:r>
            <a:r>
              <a:rPr lang="ru-RU" sz="1600" dirty="0" err="1"/>
              <a:t>червні</a:t>
            </a:r>
            <a:r>
              <a:rPr lang="ru-RU" sz="1600" dirty="0"/>
              <a:t> 1919 р., коли, </a:t>
            </a:r>
            <a:r>
              <a:rPr lang="ru-RU" sz="1600" dirty="0" err="1"/>
              <a:t>відвідавши</a:t>
            </a:r>
            <a:r>
              <a:rPr lang="ru-RU" sz="1600" dirty="0"/>
              <a:t> </a:t>
            </a:r>
            <a:r>
              <a:rPr lang="ru-RU" sz="1600" dirty="0" err="1"/>
              <a:t>техаське</a:t>
            </a:r>
            <a:r>
              <a:rPr lang="ru-RU" sz="1600" dirty="0"/>
              <a:t> невеличке селище </a:t>
            </a:r>
            <a:r>
              <a:rPr lang="ru-RU" sz="1600" dirty="0" err="1"/>
              <a:t>Сиско</a:t>
            </a:r>
            <a:r>
              <a:rPr lang="ru-RU" sz="1600" dirty="0"/>
              <a:t>, </a:t>
            </a:r>
            <a:r>
              <a:rPr lang="ru-RU" sz="1600" dirty="0" err="1"/>
              <a:t>замість</a:t>
            </a:r>
            <a:r>
              <a:rPr lang="ru-RU" sz="1600" dirty="0"/>
              <a:t> банку,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придбав</a:t>
            </a:r>
            <a:r>
              <a:rPr lang="ru-RU" sz="1600" dirty="0"/>
              <a:t> за $5000 </a:t>
            </a:r>
            <a:r>
              <a:rPr lang="ru-RU" sz="1600" dirty="0" err="1"/>
              <a:t>місцевий</a:t>
            </a:r>
            <a:r>
              <a:rPr lang="ru-RU" sz="1600" dirty="0"/>
              <a:t> </a:t>
            </a:r>
            <a:r>
              <a:rPr lang="ru-RU" sz="1600" dirty="0" err="1"/>
              <a:t>готель</a:t>
            </a:r>
            <a:r>
              <a:rPr lang="ru-RU" sz="1600" dirty="0"/>
              <a:t> "</a:t>
            </a:r>
            <a:r>
              <a:rPr lang="en-US" sz="1600" dirty="0"/>
              <a:t>Mobley". </a:t>
            </a:r>
            <a:r>
              <a:rPr lang="ru-RU" sz="1600" dirty="0" err="1"/>
              <a:t>Новий</a:t>
            </a:r>
            <a:r>
              <a:rPr lang="ru-RU" sz="1600" dirty="0"/>
              <a:t> </a:t>
            </a:r>
            <a:r>
              <a:rPr lang="ru-RU" sz="1600" dirty="0" err="1"/>
              <a:t>власник</a:t>
            </a:r>
            <a:r>
              <a:rPr lang="ru-RU" sz="1600" dirty="0"/>
              <a:t> </a:t>
            </a:r>
            <a:r>
              <a:rPr lang="ru-RU" sz="1600" dirty="0" err="1"/>
              <a:t>здавав</a:t>
            </a:r>
            <a:r>
              <a:rPr lang="ru-RU" sz="1600" dirty="0"/>
              <a:t> </a:t>
            </a:r>
            <a:r>
              <a:rPr lang="ru-RU" sz="1600" dirty="0" err="1"/>
              <a:t>робітникам-нафтовикам</a:t>
            </a:r>
            <a:r>
              <a:rPr lang="ru-RU" sz="1600" dirty="0"/>
              <a:t> </a:t>
            </a:r>
            <a:r>
              <a:rPr lang="ru-RU" sz="1600" dirty="0" err="1"/>
              <a:t>ліжка</a:t>
            </a:r>
            <a:r>
              <a:rPr lang="ru-RU" sz="1600" dirty="0"/>
              <a:t> не </a:t>
            </a:r>
            <a:r>
              <a:rPr lang="ru-RU" sz="1600" dirty="0" err="1"/>
              <a:t>щодобово</a:t>
            </a:r>
            <a:r>
              <a:rPr lang="ru-RU" sz="1600" dirty="0"/>
              <a:t>, а </a:t>
            </a:r>
            <a:r>
              <a:rPr lang="ru-RU" sz="1600" dirty="0" err="1"/>
              <a:t>восьмигодинними</a:t>
            </a:r>
            <a:r>
              <a:rPr lang="ru-RU" sz="1600" dirty="0"/>
              <a:t> </a:t>
            </a:r>
            <a:r>
              <a:rPr lang="ru-RU" sz="1600" dirty="0" err="1"/>
              <a:t>змінами</a:t>
            </a:r>
            <a:r>
              <a:rPr lang="ru-RU" sz="1600" dirty="0"/>
              <a:t>. </a:t>
            </a:r>
            <a:r>
              <a:rPr lang="ru-RU" sz="1600" dirty="0" err="1"/>
              <a:t>Невдовзі</a:t>
            </a:r>
            <a:r>
              <a:rPr lang="ru-RU" sz="1600" dirty="0"/>
              <a:t> на </a:t>
            </a:r>
            <a:r>
              <a:rPr lang="ru-RU" sz="1600" dirty="0" err="1"/>
              <a:t>зароблені</a:t>
            </a:r>
            <a:r>
              <a:rPr lang="ru-RU" sz="1600" dirty="0"/>
              <a:t> </a:t>
            </a:r>
            <a:r>
              <a:rPr lang="ru-RU" sz="1600" dirty="0" err="1"/>
              <a:t>гроші</a:t>
            </a:r>
            <a:r>
              <a:rPr lang="ru-RU" sz="1600" dirty="0"/>
              <a:t> </a:t>
            </a:r>
            <a:r>
              <a:rPr lang="ru-RU" sz="1600" dirty="0" err="1"/>
              <a:t>він</a:t>
            </a:r>
            <a:r>
              <a:rPr lang="ru-RU" sz="1600" dirty="0"/>
              <a:t> докупив </a:t>
            </a:r>
            <a:r>
              <a:rPr lang="ru-RU" sz="1600" dirty="0" err="1"/>
              <a:t>пансіон</a:t>
            </a:r>
            <a:r>
              <a:rPr lang="ru-RU" sz="1600" dirty="0"/>
              <a:t> у Форт </a:t>
            </a:r>
            <a:r>
              <a:rPr lang="ru-RU" sz="1600" dirty="0" err="1"/>
              <a:t>Ворті</a:t>
            </a:r>
            <a:r>
              <a:rPr lang="ru-RU" sz="1600" dirty="0"/>
              <a:t> і </a:t>
            </a:r>
            <a:r>
              <a:rPr lang="ru-RU" sz="1600" dirty="0" err="1"/>
              <a:t>дві</a:t>
            </a:r>
            <a:r>
              <a:rPr lang="ru-RU" sz="1600" dirty="0"/>
              <a:t> </a:t>
            </a:r>
            <a:r>
              <a:rPr lang="ru-RU" sz="1600" dirty="0" err="1"/>
              <a:t>маленькі</a:t>
            </a:r>
            <a:r>
              <a:rPr lang="ru-RU" sz="1600" dirty="0"/>
              <a:t> </a:t>
            </a:r>
            <a:r>
              <a:rPr lang="ru-RU" sz="1600" dirty="0" err="1"/>
              <a:t>техаські</a:t>
            </a:r>
            <a:r>
              <a:rPr lang="ru-RU" sz="1600" dirty="0"/>
              <a:t> </a:t>
            </a:r>
            <a:r>
              <a:rPr lang="ru-RU" sz="1600" dirty="0" err="1"/>
              <a:t>нічліжки</a:t>
            </a:r>
            <a:r>
              <a:rPr lang="ru-RU" sz="1600" dirty="0"/>
              <a:t>. До </a:t>
            </a:r>
            <a:r>
              <a:rPr lang="ru-RU" sz="1600" dirty="0" err="1"/>
              <a:t>кінця</a:t>
            </a:r>
            <a:r>
              <a:rPr lang="ru-RU" sz="1600" dirty="0"/>
              <a:t> 1923 року в Конрада </a:t>
            </a:r>
            <a:r>
              <a:rPr lang="ru-RU" sz="1600" dirty="0" err="1"/>
              <a:t>Гілтона</a:t>
            </a:r>
            <a:r>
              <a:rPr lang="ru-RU" sz="1600" dirty="0"/>
              <a:t> </a:t>
            </a:r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налічувалося</a:t>
            </a:r>
            <a:r>
              <a:rPr lang="ru-RU" sz="1600" dirty="0"/>
              <a:t> 530 </a:t>
            </a:r>
            <a:r>
              <a:rPr lang="ru-RU" sz="1600" dirty="0" err="1"/>
              <a:t>придбаних</a:t>
            </a:r>
            <a:r>
              <a:rPr lang="ru-RU" sz="1600" dirty="0"/>
              <a:t> </a:t>
            </a:r>
            <a:r>
              <a:rPr lang="ru-RU" sz="1600" dirty="0" err="1"/>
              <a:t>номерів</a:t>
            </a:r>
            <a:r>
              <a:rPr lang="ru-RU" sz="1600" dirty="0"/>
              <a:t> і </a:t>
            </a:r>
            <a:r>
              <a:rPr lang="ru-RU" sz="1600" dirty="0" err="1"/>
              <a:t>він</a:t>
            </a:r>
            <a:r>
              <a:rPr lang="ru-RU" sz="1600" dirty="0"/>
              <a:t> </a:t>
            </a:r>
            <a:r>
              <a:rPr lang="ru-RU" sz="1600" dirty="0" err="1"/>
              <a:t>вирішив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настав час </a:t>
            </a:r>
            <a:r>
              <a:rPr lang="ru-RU" sz="1600" dirty="0" err="1"/>
              <a:t>від</a:t>
            </a:r>
            <a:r>
              <a:rPr lang="ru-RU" sz="1600" dirty="0"/>
              <a:t> чужих </a:t>
            </a:r>
            <a:r>
              <a:rPr lang="ru-RU" sz="1600" dirty="0" err="1"/>
              <a:t>недоїдків</a:t>
            </a:r>
            <a:r>
              <a:rPr lang="ru-RU" sz="1600" dirty="0"/>
              <a:t> перейти до "</a:t>
            </a:r>
            <a:r>
              <a:rPr lang="ru-RU" sz="1600" dirty="0" err="1"/>
              <a:t>виготовлення</a:t>
            </a:r>
            <a:r>
              <a:rPr lang="ru-RU" sz="1600" dirty="0"/>
              <a:t> </a:t>
            </a:r>
            <a:r>
              <a:rPr lang="ru-RU" sz="1600" dirty="0" err="1"/>
              <a:t>власної</a:t>
            </a:r>
            <a:r>
              <a:rPr lang="ru-RU" sz="1600" dirty="0"/>
              <a:t> страви". </a:t>
            </a:r>
            <a:r>
              <a:rPr lang="ru-RU" sz="1600" dirty="0" err="1"/>
              <a:t>Урочиста</a:t>
            </a:r>
            <a:r>
              <a:rPr lang="ru-RU" sz="1600" dirty="0"/>
              <a:t> </a:t>
            </a:r>
            <a:r>
              <a:rPr lang="ru-RU" sz="1600" dirty="0" err="1"/>
              <a:t>інавгурація</a:t>
            </a:r>
            <a:r>
              <a:rPr lang="ru-RU" sz="1600" dirty="0"/>
              <a:t> </a:t>
            </a:r>
            <a:r>
              <a:rPr lang="ru-RU" sz="1600" dirty="0" err="1"/>
              <a:t>першого</a:t>
            </a:r>
            <a:r>
              <a:rPr lang="ru-RU" sz="1600" dirty="0"/>
              <a:t> </a:t>
            </a:r>
            <a:r>
              <a:rPr lang="ru-RU" sz="1600" dirty="0" err="1"/>
              <a:t>готелю</a:t>
            </a:r>
            <a:r>
              <a:rPr lang="ru-RU" sz="1600" dirty="0"/>
              <a:t> "</a:t>
            </a:r>
            <a:r>
              <a:rPr lang="en-US" sz="1600" dirty="0"/>
              <a:t>Dallas Hilton" </a:t>
            </a:r>
            <a:r>
              <a:rPr lang="ru-RU" sz="1600" dirty="0" err="1"/>
              <a:t>відбулася</a:t>
            </a:r>
            <a:r>
              <a:rPr lang="ru-RU" sz="1600" dirty="0"/>
              <a:t> 2 </a:t>
            </a:r>
            <a:r>
              <a:rPr lang="ru-RU" sz="1600" dirty="0" err="1"/>
              <a:t>серпня</a:t>
            </a:r>
            <a:r>
              <a:rPr lang="ru-RU" sz="1600" dirty="0"/>
              <a:t> 1925 року у </a:t>
            </a:r>
            <a:r>
              <a:rPr lang="ru-RU" sz="1600" dirty="0" err="1"/>
              <a:t>столиці</a:t>
            </a:r>
            <a:r>
              <a:rPr lang="ru-RU" sz="1600" dirty="0"/>
              <a:t> Техасу. </a:t>
            </a:r>
            <a:r>
              <a:rPr lang="ru-RU" sz="1600" dirty="0" err="1"/>
              <a:t>Ця</a:t>
            </a:r>
            <a:r>
              <a:rPr lang="ru-RU" sz="1600" dirty="0"/>
              <a:t> </a:t>
            </a:r>
            <a:r>
              <a:rPr lang="ru-RU" sz="1600" dirty="0" err="1"/>
              <a:t>подія</a:t>
            </a:r>
            <a:r>
              <a:rPr lang="ru-RU" sz="1600" dirty="0"/>
              <a:t> стала </a:t>
            </a:r>
            <a:r>
              <a:rPr lang="ru-RU" sz="1600" dirty="0" err="1"/>
              <a:t>кульмінацією</a:t>
            </a:r>
            <a:r>
              <a:rPr lang="ru-RU" sz="1600" dirty="0"/>
              <a:t> </a:t>
            </a:r>
            <a:r>
              <a:rPr lang="ru-RU" sz="1600" dirty="0" err="1"/>
              <a:t>самостійного</a:t>
            </a:r>
            <a:r>
              <a:rPr lang="ru-RU" sz="1600" dirty="0"/>
              <a:t> </a:t>
            </a:r>
            <a:r>
              <a:rPr lang="ru-RU" sz="1600" dirty="0" err="1"/>
              <a:t>бізнесу</a:t>
            </a:r>
            <a:r>
              <a:rPr lang="ru-RU" sz="1600" dirty="0"/>
              <a:t> </a:t>
            </a:r>
            <a:r>
              <a:rPr lang="ru-RU" sz="1600" dirty="0" err="1"/>
              <a:t>Гілтона</a:t>
            </a:r>
            <a:r>
              <a:rPr lang="ru-RU" sz="1600" dirty="0"/>
              <a:t> і </a:t>
            </a:r>
            <a:r>
              <a:rPr lang="ru-RU" sz="1600" dirty="0" err="1"/>
              <a:t>піком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незалежної</a:t>
            </a:r>
            <a:r>
              <a:rPr lang="ru-RU" sz="1600" dirty="0"/>
              <a:t> </a:t>
            </a:r>
            <a:r>
              <a:rPr lang="ru-RU" sz="1600" dirty="0" err="1"/>
              <a:t>ділової</a:t>
            </a:r>
            <a:r>
              <a:rPr lang="ru-RU" sz="1600" dirty="0"/>
              <a:t> кар' </a:t>
            </a:r>
            <a:r>
              <a:rPr lang="ru-RU" sz="1600" dirty="0" err="1"/>
              <a:t>єри</a:t>
            </a:r>
            <a:r>
              <a:rPr lang="ru-RU" sz="16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7934"/>
            <a:ext cx="2664296" cy="4262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24944"/>
            <a:ext cx="5314046" cy="3450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28868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36912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1800" dirty="0" err="1"/>
              <a:t>Стратегія</a:t>
            </a:r>
            <a:r>
              <a:rPr lang="ru-RU" sz="1800" dirty="0"/>
              <a:t> </a:t>
            </a:r>
            <a:r>
              <a:rPr lang="ru-RU" sz="1800" dirty="0" err="1"/>
              <a:t>Гілтона</a:t>
            </a:r>
            <a:r>
              <a:rPr lang="ru-RU" sz="1800" dirty="0"/>
              <a:t> </a:t>
            </a:r>
            <a:r>
              <a:rPr lang="ru-RU" sz="1800" dirty="0" err="1"/>
              <a:t>полягала</a:t>
            </a:r>
            <a:r>
              <a:rPr lang="ru-RU" sz="1800" dirty="0"/>
              <a:t> в тому,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він</a:t>
            </a:r>
            <a:r>
              <a:rPr lang="ru-RU" sz="1800" dirty="0"/>
              <a:t> </a:t>
            </a:r>
            <a:r>
              <a:rPr lang="ru-RU" sz="1800" dirty="0" err="1"/>
              <a:t>намагався</a:t>
            </a:r>
            <a:r>
              <a:rPr lang="ru-RU" sz="1800" dirty="0"/>
              <a:t> </a:t>
            </a:r>
            <a:r>
              <a:rPr lang="ru-RU" sz="1800" dirty="0" err="1"/>
              <a:t>позичити</a:t>
            </a:r>
            <a:r>
              <a:rPr lang="ru-RU" sz="1800" dirty="0"/>
              <a:t> </a:t>
            </a:r>
            <a:r>
              <a:rPr lang="ru-RU" sz="1800" dirty="0" err="1"/>
              <a:t>якомога</a:t>
            </a:r>
            <a:r>
              <a:rPr lang="ru-RU" sz="1800" dirty="0"/>
              <a:t> </a:t>
            </a:r>
            <a:r>
              <a:rPr lang="ru-RU" sz="1800" dirty="0" err="1"/>
              <a:t>більше</a:t>
            </a:r>
            <a:r>
              <a:rPr lang="ru-RU" sz="1800" dirty="0"/>
              <a:t> грошей для </a:t>
            </a:r>
            <a:r>
              <a:rPr lang="ru-RU" sz="1800" dirty="0" err="1"/>
              <a:t>швидкого</a:t>
            </a:r>
            <a:r>
              <a:rPr lang="ru-RU" sz="1800" dirty="0"/>
              <a:t> </a:t>
            </a:r>
            <a:r>
              <a:rPr lang="ru-RU" sz="1800" dirty="0" err="1"/>
              <a:t>розширення</a:t>
            </a:r>
            <a:r>
              <a:rPr lang="ru-RU" sz="1800" dirty="0"/>
              <a:t> </a:t>
            </a:r>
            <a:r>
              <a:rPr lang="ru-RU" sz="1800" dirty="0" err="1"/>
              <a:t>бізнесу</a:t>
            </a:r>
            <a:r>
              <a:rPr lang="ru-RU" sz="1800" dirty="0"/>
              <a:t>. </a:t>
            </a:r>
            <a:r>
              <a:rPr lang="ru-RU" sz="1800" dirty="0" err="1"/>
              <a:t>Ця</a:t>
            </a:r>
            <a:r>
              <a:rPr lang="ru-RU" sz="1800" dirty="0"/>
              <a:t> </a:t>
            </a:r>
            <a:r>
              <a:rPr lang="ru-RU" sz="1800" dirty="0" err="1"/>
              <a:t>стратегія</a:t>
            </a:r>
            <a:r>
              <a:rPr lang="ru-RU" sz="1800" dirty="0"/>
              <a:t> добре </a:t>
            </a:r>
            <a:r>
              <a:rPr lang="ru-RU" sz="1800" dirty="0" err="1"/>
              <a:t>працювала</a:t>
            </a:r>
            <a:r>
              <a:rPr lang="ru-RU" sz="1800" dirty="0"/>
              <a:t> до початку </a:t>
            </a:r>
            <a:r>
              <a:rPr lang="ru-RU" sz="1800" dirty="0" err="1"/>
              <a:t>Великої</a:t>
            </a:r>
            <a:r>
              <a:rPr lang="ru-RU" sz="1800" dirty="0"/>
              <a:t> </a:t>
            </a:r>
            <a:r>
              <a:rPr lang="ru-RU" sz="1800" dirty="0" err="1"/>
              <a:t>депресії</a:t>
            </a:r>
            <a:r>
              <a:rPr lang="ru-RU" sz="1800" dirty="0"/>
              <a:t> 1930-х </a:t>
            </a:r>
            <a:r>
              <a:rPr lang="ru-RU" sz="1800" dirty="0" err="1"/>
              <a:t>років</a:t>
            </a:r>
            <a:r>
              <a:rPr lang="ru-RU" sz="1800" dirty="0"/>
              <a:t>. </a:t>
            </a:r>
            <a:r>
              <a:rPr lang="ru-RU" sz="1800" dirty="0" err="1"/>
              <a:t>Гілтон</a:t>
            </a:r>
            <a:r>
              <a:rPr lang="ru-RU" sz="1800" dirty="0"/>
              <a:t> не </a:t>
            </a:r>
            <a:r>
              <a:rPr lang="ru-RU" sz="1800" dirty="0" err="1"/>
              <a:t>зміг</a:t>
            </a:r>
            <a:r>
              <a:rPr lang="ru-RU" sz="1800" dirty="0"/>
              <a:t> </a:t>
            </a:r>
            <a:r>
              <a:rPr lang="ru-RU" sz="1800" dirty="0" err="1"/>
              <a:t>повернути</a:t>
            </a:r>
            <a:r>
              <a:rPr lang="ru-RU" sz="1800" dirty="0"/>
              <a:t> </a:t>
            </a:r>
            <a:r>
              <a:rPr lang="ru-RU" sz="1800" dirty="0" err="1"/>
              <a:t>гроші</a:t>
            </a:r>
            <a:r>
              <a:rPr lang="ru-RU" sz="1800" dirty="0"/>
              <a:t> за </a:t>
            </a:r>
            <a:r>
              <a:rPr lang="ru-RU" sz="1800" dirty="0" err="1"/>
              <a:t>придбані</a:t>
            </a:r>
            <a:r>
              <a:rPr lang="ru-RU" sz="1800" dirty="0"/>
              <a:t> </a:t>
            </a:r>
            <a:r>
              <a:rPr lang="ru-RU" sz="1800" dirty="0" err="1"/>
              <a:t>заклади</a:t>
            </a:r>
            <a:r>
              <a:rPr lang="ru-RU" sz="1800" dirty="0"/>
              <a:t> і </a:t>
            </a:r>
            <a:r>
              <a:rPr lang="ru-RU" sz="1800" dirty="0" err="1"/>
              <a:t>втратив</a:t>
            </a:r>
            <a:r>
              <a:rPr lang="ru-RU" sz="1800" dirty="0"/>
              <a:t> </a:t>
            </a:r>
            <a:r>
              <a:rPr lang="ru-RU" sz="1800" dirty="0" err="1"/>
              <a:t>деякі</a:t>
            </a:r>
            <a:r>
              <a:rPr lang="ru-RU" sz="1800" dirty="0"/>
              <a:t> з них, </a:t>
            </a:r>
            <a:r>
              <a:rPr lang="ru-RU" sz="1800" dirty="0" err="1"/>
              <a:t>пройшовши</a:t>
            </a:r>
            <a:r>
              <a:rPr lang="ru-RU" sz="1800" dirty="0"/>
              <a:t> через процедуру </a:t>
            </a:r>
            <a:r>
              <a:rPr lang="ru-RU" sz="1800" dirty="0" err="1"/>
              <a:t>банкрутства</a:t>
            </a:r>
            <a:r>
              <a:rPr lang="ru-RU" sz="1800" dirty="0"/>
              <a:t>. </a:t>
            </a:r>
            <a:r>
              <a:rPr lang="ru-RU" sz="1800" dirty="0" err="1"/>
              <a:t>Компанія</a:t>
            </a:r>
            <a:r>
              <a:rPr lang="ru-RU" sz="1800" dirty="0"/>
              <a:t> </a:t>
            </a:r>
            <a:r>
              <a:rPr lang="en-US" sz="1800" i="1" dirty="0"/>
              <a:t>Hilton Hotels Inc.</a:t>
            </a:r>
            <a:r>
              <a:rPr lang="en-US" sz="1800" dirty="0"/>
              <a:t> </a:t>
            </a:r>
            <a:r>
              <a:rPr lang="ru-RU" sz="1800" dirty="0" err="1"/>
              <a:t>влилася</a:t>
            </a:r>
            <a:r>
              <a:rPr lang="ru-RU" sz="1800" dirty="0"/>
              <a:t> в </a:t>
            </a:r>
            <a:r>
              <a:rPr lang="ru-RU" sz="1800" dirty="0" err="1"/>
              <a:t>Національну</a:t>
            </a:r>
            <a:r>
              <a:rPr lang="ru-RU" sz="1800" dirty="0"/>
              <a:t> </a:t>
            </a:r>
            <a:r>
              <a:rPr lang="ru-RU" sz="1800" dirty="0" err="1"/>
              <a:t>готельну</a:t>
            </a:r>
            <a:r>
              <a:rPr lang="ru-RU" sz="1800" dirty="0"/>
              <a:t> </a:t>
            </a:r>
            <a:r>
              <a:rPr lang="ru-RU" sz="1800" dirty="0" err="1"/>
              <a:t>корпорацію</a:t>
            </a:r>
            <a:r>
              <a:rPr lang="ru-RU" sz="1800" dirty="0"/>
              <a:t> </a:t>
            </a:r>
            <a:r>
              <a:rPr lang="ru-RU" sz="1800" dirty="0" err="1"/>
              <a:t>Муді</a:t>
            </a:r>
            <a:r>
              <a:rPr lang="ru-RU" sz="1800" dirty="0"/>
              <a:t>, де Конрад </a:t>
            </a:r>
            <a:r>
              <a:rPr lang="ru-RU" sz="1800" dirty="0" err="1"/>
              <a:t>Гілтон</a:t>
            </a:r>
            <a:r>
              <a:rPr lang="ru-RU" sz="1800" dirty="0"/>
              <a:t> став </a:t>
            </a:r>
            <a:r>
              <a:rPr lang="ru-RU" sz="1800" dirty="0" err="1"/>
              <a:t>управляючим</a:t>
            </a:r>
            <a:r>
              <a:rPr lang="ru-RU" sz="1800" dirty="0"/>
              <a:t>.</a:t>
            </a:r>
            <a:br>
              <a:rPr lang="ru-RU" sz="1800" dirty="0"/>
            </a:br>
            <a:r>
              <a:rPr lang="ru-RU" sz="1800" dirty="0" err="1"/>
              <a:t>Гілтон</a:t>
            </a:r>
            <a:r>
              <a:rPr lang="ru-RU" sz="1800" dirty="0"/>
              <a:t> </a:t>
            </a:r>
            <a:r>
              <a:rPr lang="ru-RU" sz="1800" dirty="0" err="1"/>
              <a:t>був</a:t>
            </a:r>
            <a:r>
              <a:rPr lang="ru-RU" sz="1800" dirty="0"/>
              <a:t> першим, </a:t>
            </a:r>
            <a:r>
              <a:rPr lang="ru-RU" sz="1800" dirty="0" err="1"/>
              <a:t>хто</a:t>
            </a:r>
            <a:r>
              <a:rPr lang="ru-RU" sz="1800" dirty="0"/>
              <a:t> </a:t>
            </a:r>
            <a:r>
              <a:rPr lang="ru-RU" sz="1800" dirty="0" err="1"/>
              <a:t>запровадив</a:t>
            </a:r>
            <a:r>
              <a:rPr lang="ru-RU" sz="1800" dirty="0"/>
              <a:t> у великих коридорах </a:t>
            </a:r>
            <a:r>
              <a:rPr lang="ru-RU" sz="1800" dirty="0" err="1"/>
              <a:t>спеці</a:t>
            </a:r>
            <a:r>
              <a:rPr lang="ru-RU" sz="1800" dirty="0"/>
              <a:t>-альт </a:t>
            </a:r>
            <a:r>
              <a:rPr lang="ru-RU" sz="1800" dirty="0" err="1"/>
              <a:t>бари</a:t>
            </a:r>
            <a:r>
              <a:rPr lang="ru-RU" sz="1800" dirty="0"/>
              <a:t>, </a:t>
            </a:r>
            <a:r>
              <a:rPr lang="ru-RU" sz="1800" dirty="0" err="1"/>
              <a:t>які</a:t>
            </a:r>
            <a:r>
              <a:rPr lang="ru-RU" sz="1800" dirty="0"/>
              <a:t> стали </a:t>
            </a:r>
            <a:r>
              <a:rPr lang="ru-RU" sz="1800" dirty="0" err="1"/>
              <a:t>місцем</a:t>
            </a:r>
            <a:r>
              <a:rPr lang="ru-RU" sz="1800" dirty="0"/>
              <a:t> </a:t>
            </a:r>
            <a:r>
              <a:rPr lang="ru-RU" sz="1800" dirty="0" err="1"/>
              <a:t>зустрічей</a:t>
            </a:r>
            <a:r>
              <a:rPr lang="ru-RU" sz="1800" dirty="0"/>
              <a:t>; </a:t>
            </a:r>
            <a:r>
              <a:rPr lang="ru-RU" sz="1800" dirty="0" err="1"/>
              <a:t>здав</a:t>
            </a:r>
            <a:r>
              <a:rPr lang="ru-RU" sz="1800" dirty="0"/>
              <a:t> в </a:t>
            </a:r>
            <a:r>
              <a:rPr lang="ru-RU" sz="1800" dirty="0" err="1"/>
              <a:t>оренду</a:t>
            </a:r>
            <a:r>
              <a:rPr lang="ru-RU" sz="1800" dirty="0"/>
              <a:t> </a:t>
            </a:r>
            <a:r>
              <a:rPr lang="ru-RU" sz="1800" dirty="0" err="1"/>
              <a:t>площі</a:t>
            </a:r>
            <a:r>
              <a:rPr lang="ru-RU" sz="1800" dirty="0"/>
              <a:t> </a:t>
            </a:r>
            <a:r>
              <a:rPr lang="ru-RU" sz="1800" dirty="0" err="1"/>
              <a:t>під</a:t>
            </a:r>
            <a:r>
              <a:rPr lang="ru-RU" sz="1800" dirty="0"/>
              <a:t> </a:t>
            </a:r>
            <a:r>
              <a:rPr lang="ru-RU" sz="1800" dirty="0" err="1"/>
              <a:t>крамниці</a:t>
            </a:r>
            <a:r>
              <a:rPr lang="ru-RU" sz="1800" dirty="0"/>
              <a:t> для </a:t>
            </a:r>
            <a:r>
              <a:rPr lang="ru-RU" sz="1800" dirty="0" err="1"/>
              <a:t>подарунків</a:t>
            </a:r>
            <a:r>
              <a:rPr lang="ru-RU" sz="1800" dirty="0"/>
              <a:t> і газет.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88321"/>
            <a:ext cx="4240905" cy="2869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54" y="188640"/>
            <a:ext cx="2376264" cy="1780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631" y="4221088"/>
            <a:ext cx="4440568" cy="2419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475" y="98041"/>
            <a:ext cx="2615952" cy="1961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8042"/>
            <a:ext cx="2438400" cy="187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0729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7535"/>
            <a:ext cx="6187379" cy="1141910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Джон </a:t>
            </a:r>
            <a:r>
              <a:rPr lang="ru-RU" sz="36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Вілард</a:t>
            </a:r>
            <a:r>
              <a:rPr lang="ru-RU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3600" b="1" i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Маріот</a:t>
            </a:r>
            <a:r>
              <a:rPr lang="ru-RU" sz="3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/>
            </a:r>
            <a:br>
              <a:rPr lang="ru-RU" sz="3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ru-RU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 </a:t>
            </a:r>
            <a:r>
              <a:rPr lang="ru-RU" sz="3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</a:t>
            </a:r>
            <a:r>
              <a:rPr lang="ru-RU" sz="36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корпорація</a:t>
            </a: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 </a:t>
            </a:r>
            <a:r>
              <a:rPr lang="ru-RU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"</a:t>
            </a:r>
            <a:r>
              <a:rPr lang="en-US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Marriott")</a:t>
            </a:r>
            <a:endParaRPr lang="ru-RU" sz="3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2" y="1916832"/>
            <a:ext cx="3953933" cy="27251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4146555" y="2373983"/>
            <a:ext cx="50040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	До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вершини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слави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йшов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довгим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тернистим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шляхом. Будучи другим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із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восьми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дітей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сім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' ї,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вже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юні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роки почав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заробляти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гроші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виконуючи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найрізноманітніші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види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робіт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: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працював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мормонській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місії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навчався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коледжі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Weber Junior, 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в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університеті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штату Юта, продавав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шерстяну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білизну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лісорубам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завідував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книжковим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магазином,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викладав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англійську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мову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в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середній</a:t>
            </a:r>
            <a:r>
              <a:rPr lang="ru-RU" sz="1600" dirty="0">
                <a:solidFill>
                  <a:srgbClr val="000000"/>
                </a:solidFill>
                <a:latin typeface="Palatino Linotype" panose="02040502050505030304" pitchFamily="18" charset="0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школі</a:t>
            </a:r>
            <a:r>
              <a:rPr lang="ru-RU" sz="1600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.</a:t>
            </a:r>
            <a:endParaRPr lang="ru-RU" sz="16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2736" y="4722640"/>
            <a:ext cx="87985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     В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1927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році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разом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із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дружиною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Еліс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Маріот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розпочав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продаж пива в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кіоску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1600" i="1" dirty="0">
                <a:solidFill>
                  <a:srgbClr val="000000"/>
                </a:solidFill>
                <a:latin typeface="+mj-lt"/>
              </a:rPr>
              <a:t>A&amp;W Root Beer,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збудованому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ним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власноруч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у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Вашингтоні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. В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зимову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пору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він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додав до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асортименту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гарячі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страви і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змінив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назву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на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Hot Shoppe ("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Гарячі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страви на продаж").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Ідея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спрацювала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, і до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тридцяти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років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Маріот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став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мільйонером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    </a:t>
            </a:r>
            <a:r>
              <a:rPr lang="ru-RU" sz="1600" dirty="0" err="1" smtClean="0">
                <a:solidFill>
                  <a:srgbClr val="000000"/>
                </a:solidFill>
                <a:latin typeface="+mj-lt"/>
              </a:rPr>
              <a:t>Саме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він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вперше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запропонував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годувати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пасажирів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під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час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перельоту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.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Ця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ідея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була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реалізована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ним в 1937 р.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спільно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з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вашингтонською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компанією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Hoover </a:t>
            </a:r>
            <a:r>
              <a:rPr lang="en-US" sz="1600" dirty="0" smtClean="0">
                <a:solidFill>
                  <a:srgbClr val="000000"/>
                </a:solidFill>
                <a:latin typeface="+mj-lt"/>
              </a:rPr>
              <a:t>Airfield</a:t>
            </a:r>
            <a:r>
              <a:rPr lang="ru-RU" sz="1600" dirty="0" smtClean="0">
                <a:solidFill>
                  <a:srgbClr val="000000"/>
                </a:solidFill>
                <a:latin typeface="+mj-lt"/>
              </a:rPr>
              <a:t>1957 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року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Маріот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відкрив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перший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готель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en-US" sz="1600" i="1" dirty="0">
                <a:solidFill>
                  <a:srgbClr val="000000"/>
                </a:solidFill>
                <a:latin typeface="+mj-lt"/>
              </a:rPr>
              <a:t>Marriott.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 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Завдяки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успіху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і позитивному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іміджу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компанії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Маріот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у 1967 р.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назва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її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була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+mj-lt"/>
              </a:rPr>
              <a:t>змінена</a:t>
            </a:r>
            <a:r>
              <a:rPr lang="ru-RU" sz="1600" dirty="0">
                <a:solidFill>
                  <a:srgbClr val="000000"/>
                </a:solidFill>
                <a:latin typeface="+mj-lt"/>
              </a:rPr>
              <a:t> на </a:t>
            </a:r>
            <a:r>
              <a:rPr lang="en-US" sz="1600" dirty="0">
                <a:solidFill>
                  <a:srgbClr val="000000"/>
                </a:solidFill>
                <a:latin typeface="+mj-lt"/>
              </a:rPr>
              <a:t>Marriott Corporation.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990" y="148190"/>
            <a:ext cx="3663420" cy="1808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44604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83593"/>
            <a:ext cx="8964488" cy="100811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	</a:t>
            </a:r>
            <a:r>
              <a:rPr lang="ru-RU" sz="2000" dirty="0" err="1" smtClean="0"/>
              <a:t>Маріоти</a:t>
            </a:r>
            <a:r>
              <a:rPr lang="ru-RU" sz="2000" dirty="0" smtClean="0"/>
              <a:t> </a:t>
            </a:r>
            <a:r>
              <a:rPr lang="ru-RU" sz="2000" dirty="0" err="1"/>
              <a:t>розвивали</a:t>
            </a:r>
            <a:r>
              <a:rPr lang="ru-RU" sz="2000" dirty="0"/>
              <a:t> </a:t>
            </a:r>
            <a:r>
              <a:rPr lang="ru-RU" sz="2000" dirty="0" err="1"/>
              <a:t>родинний</a:t>
            </a:r>
            <a:r>
              <a:rPr lang="ru-RU" sz="2000" dirty="0"/>
              <a:t> </a:t>
            </a:r>
            <a:r>
              <a:rPr lang="ru-RU" sz="2000" dirty="0" err="1"/>
              <a:t>бізнес</a:t>
            </a:r>
            <a:r>
              <a:rPr lang="ru-RU" sz="2000" dirty="0"/>
              <a:t> - </a:t>
            </a:r>
            <a:r>
              <a:rPr lang="ru-RU" sz="2000" dirty="0" err="1"/>
              <a:t>ресторани</a:t>
            </a:r>
            <a:r>
              <a:rPr lang="ru-RU" sz="2000" dirty="0"/>
              <a:t>, </a:t>
            </a:r>
            <a:r>
              <a:rPr lang="ru-RU" sz="2000" dirty="0" err="1"/>
              <a:t>банкетне</a:t>
            </a:r>
            <a:r>
              <a:rPr lang="ru-RU" sz="2000" dirty="0"/>
              <a:t> </a:t>
            </a:r>
            <a:r>
              <a:rPr lang="ru-RU" sz="2000" dirty="0" smtClean="0"/>
              <a:t>	</a:t>
            </a:r>
            <a:r>
              <a:rPr lang="ru-RU" sz="2000" dirty="0" err="1" smtClean="0"/>
              <a:t>обслуговування</a:t>
            </a:r>
            <a:r>
              <a:rPr lang="ru-RU" sz="2000" dirty="0"/>
              <a:t>, </a:t>
            </a:r>
            <a:r>
              <a:rPr lang="ru-RU" sz="2000" dirty="0" err="1"/>
              <a:t>організацію</a:t>
            </a:r>
            <a:r>
              <a:rPr lang="ru-RU" sz="2000" dirty="0"/>
              <a:t> бортового </a:t>
            </a:r>
            <a:r>
              <a:rPr lang="ru-RU" sz="2000" dirty="0" err="1"/>
              <a:t>харчування</a:t>
            </a:r>
            <a:r>
              <a:rPr lang="ru-RU" sz="2000" dirty="0"/>
              <a:t>. У 1981 р.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smtClean="0"/>
              <a:t>		            </a:t>
            </a:r>
            <a:r>
              <a:rPr lang="ru-RU" sz="2000" dirty="0" err="1" smtClean="0"/>
              <a:t>відкритий</a:t>
            </a:r>
            <a:r>
              <a:rPr lang="ru-RU" sz="2000" dirty="0" smtClean="0"/>
              <a:t> </a:t>
            </a:r>
            <a:r>
              <a:rPr lang="ru-RU" sz="2000" dirty="0" err="1"/>
              <a:t>сотий</a:t>
            </a:r>
            <a:r>
              <a:rPr lang="ru-RU" sz="2000" dirty="0"/>
              <a:t> </a:t>
            </a:r>
            <a:r>
              <a:rPr lang="ru-RU" sz="2000" dirty="0" err="1"/>
              <a:t>готель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 smtClean="0"/>
              <a:t>назвою</a:t>
            </a:r>
            <a:r>
              <a:rPr lang="ru-RU" sz="2000" dirty="0"/>
              <a:t> </a:t>
            </a:r>
            <a:r>
              <a:rPr lang="ru-RU" sz="2000" i="1" dirty="0"/>
              <a:t>(</a:t>
            </a:r>
            <a:r>
              <a:rPr lang="ru-RU" sz="2000" i="1" dirty="0" err="1"/>
              <a:t>Marriott</a:t>
            </a:r>
            <a:r>
              <a:rPr lang="ru-RU" sz="2000" i="1" dirty="0"/>
              <a:t>",</a:t>
            </a:r>
            <a:r>
              <a:rPr lang="ru-RU" sz="2000" dirty="0"/>
              <a:t> а в 2000 р. - 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двохтисячний</a:t>
            </a:r>
            <a:r>
              <a:rPr lang="ru-RU" sz="2000" dirty="0"/>
              <a:t>.</a:t>
            </a:r>
            <a:r>
              <a:rPr lang="ru-RU" dirty="0"/>
              <a:t>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99" y="3933056"/>
            <a:ext cx="3888432" cy="2697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8" y="116632"/>
            <a:ext cx="3960440" cy="223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87" y="2474093"/>
            <a:ext cx="1771089" cy="122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104" y="3867416"/>
            <a:ext cx="4286250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52237"/>
            <a:ext cx="3312368" cy="2199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537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07C3CFF-DBFB-4608-A30E-0FEB392B8A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Сертификат об окончании курса</Template>
  <TotalTime>0</TotalTime>
  <Words>322</Words>
  <Application>Microsoft Office PowerPoint</Application>
  <PresentationFormat>Экран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Видатні готельєри</vt:lpstr>
      <vt:lpstr>Цезар Рітц, як і інші піонери готельної індустрії, розпочав свою кар' єру в 15 років учнем управляючого готелю, а вже в 19 років - керував одним із паризьких ресторанів, але залишив цю роботу і влаштувався помічником офіціанта в знаменитому ресторані Voisin. Саме там він засвоїв мистецтво догоджати смакам багатих і знаменитих. В 22 роки Рітц став менеджером Grand National Hotel у Люцерні (Швейцарія), що завдяки його винахідливості став надзвичайно популярним. Через одинадцять років він очолив Savoy Hotel у Лондоні - один із найфешенебельніших готелів світу. Він зробив свій готель центром культурного життя вищого товариства, запровадивши традицію, згідно з якою відвідувачі приходили до ресторану тільки у вечірніх костюмах і сукнях.  Найважливішою рисою керівника Рітц вважав уміння спілкуватися з публікою. Його увага до клієнтів та їхніх бажань підняли мистецтво менеджера на новий щабель. До сьогодні ім'я Цезаря Рітца в готельному бізнесі - синонім елегантності та вишуканості. </vt:lpstr>
      <vt:lpstr>Слайд 3</vt:lpstr>
      <vt:lpstr>Слайд 4</vt:lpstr>
      <vt:lpstr> Конрад Ніколсон             Гілтон (готелі "Hilton")</vt:lpstr>
      <vt:lpstr>Історія готельної кар'єри Конрада Гілтона розпочалась у червні 1919 р., коли, відвідавши техаське невеличке селище Сиско, замість банку, він придбав за $5000 місцевий готель "Mobley". Новий власник здавав робітникам-нафтовикам ліжка не щодобово, а восьмигодинними змінами. Невдовзі на зароблені гроші він докупив пансіон у Форт Ворті і дві маленькі техаські нічліжки. До кінця 1923 року в Конрада Гілтона вже налічувалося 530 придбаних номерів і він вирішив, що настав час від чужих недоїдків перейти до "виготовлення власної страви". Урочиста інавгурація першого готелю "Dallas Hilton" відбулася 2 серпня 1925 року у столиці Техасу. Ця подія стала кульмінацією самостійного бізнесу Гілтона і піком його незалежної ділової кар' єри.</vt:lpstr>
      <vt:lpstr>Стратегія Гілтона полягала в тому, що він намагався позичити якомога більше грошей для швидкого розширення бізнесу. Ця стратегія добре працювала до початку Великої депресії 1930-х років. Гілтон не зміг повернути гроші за придбані заклади і втратив деякі з них, пройшовши через процедуру банкрутства. Компанія Hilton Hotels Inc. влилася в Національну готельну корпорацію Муді, де Конрад Гілтон став управляючим. Гілтон був першим, хто запровадив у великих коридорах спеці-альт бари, які стали місцем зустрічей; здав в оренду площі під крамниці для подарунків і газет. </vt:lpstr>
      <vt:lpstr>Джон Вілард Маріот   (корпорація "Marriott")</vt:lpstr>
      <vt:lpstr>  Маріоти розвивали родинний бізнес - ресторани, банкетне  обслуговування, організацію бортового харчування. У 1981 р. був               відкритий сотий готель під назвою (Marriott", а в 2000 р. -  двохтисячний. </vt:lpstr>
      <vt:lpstr>Кемонс Вілсон ("Holiday Inns")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2013-11-20T19:49:27Z</dcterms:created>
  <dcterms:modified xsi:type="dcterms:W3CDTF">2013-11-22T09:23:33Z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TC101641899990</vt:lpwstr>
  </property>
</Properties>
</file>