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4" r:id="rId5"/>
    <p:sldId id="275" r:id="rId6"/>
    <p:sldId id="276"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2" r:id="rId20"/>
    <p:sldId id="273" r:id="rId21"/>
    <p:sldId id="269" r:id="rId22"/>
    <p:sldId id="271" r:id="rId23"/>
    <p:sldId id="277" r:id="rId24"/>
    <p:sldId id="280" r:id="rId25"/>
    <p:sldId id="282" r:id="rId26"/>
    <p:sldId id="281" r:id="rId27"/>
    <p:sldId id="283" r:id="rId28"/>
    <p:sldId id="284" r:id="rId29"/>
    <p:sldId id="286" r:id="rId30"/>
    <p:sldId id="285" r:id="rId31"/>
    <p:sldId id="278" r:id="rId32"/>
    <p:sldId id="279"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9" autoAdjust="0"/>
    <p:restoredTop sz="94660"/>
  </p:normalViewPr>
  <p:slideViewPr>
    <p:cSldViewPr>
      <p:cViewPr varScale="1">
        <p:scale>
          <a:sx n="63" d="100"/>
          <a:sy n="63" d="100"/>
        </p:scale>
        <p:origin x="-96" y="-8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299C3295-1001-4D56-8F95-860C9109BFF1}" type="datetimeFigureOut">
              <a:rPr lang="uk-UA" smtClean="0"/>
              <a:pPr/>
              <a:t>28.02.2020</a:t>
            </a:fld>
            <a:endParaRPr lang="uk-UA"/>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5603673-ED5F-4C00-B618-2E2134281AC8}" type="slidenum">
              <a:rPr lang="uk-UA" smtClean="0"/>
              <a:pPr/>
              <a:t>‹#›</a:t>
            </a:fld>
            <a:endParaRPr lang="uk-UA"/>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15603673-ED5F-4C00-B618-2E2134281AC8}"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15603673-ED5F-4C00-B618-2E2134281AC8}"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15603673-ED5F-4C00-B618-2E2134281AC8}" type="slidenum">
              <a:rPr lang="uk-UA" smtClean="0"/>
              <a:pPr/>
              <a:t>‹#›</a:t>
            </a:fld>
            <a:endParaRPr lang="uk-U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5603673-ED5F-4C00-B618-2E2134281AC8}"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299C3295-1001-4D56-8F95-860C9109BFF1}" type="datetimeFigureOut">
              <a:rPr lang="uk-UA" smtClean="0"/>
              <a:pPr/>
              <a:t>28.02.2020</a:t>
            </a:fld>
            <a:endParaRPr lang="uk-UA"/>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5603673-ED5F-4C00-B618-2E2134281AC8}" type="slidenum">
              <a:rPr lang="uk-UA" smtClean="0"/>
              <a:pPr/>
              <a:t>‹#›</a:t>
            </a:fld>
            <a:endParaRPr lang="uk-UA"/>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99C3295-1001-4D56-8F95-860C9109BFF1}" type="datetimeFigureOut">
              <a:rPr lang="uk-UA" smtClean="0"/>
              <a:pPr/>
              <a:t>28.02.2020</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a:xfrm>
            <a:off x="8641080" y="6514568"/>
            <a:ext cx="464288" cy="274320"/>
          </a:xfrm>
        </p:spPr>
        <p:txBody>
          <a:bodyPr/>
          <a:lstStyle>
            <a:extLst/>
          </a:lstStyle>
          <a:p>
            <a:fld id="{15603673-ED5F-4C00-B618-2E2134281AC8}" type="slidenum">
              <a:rPr lang="uk-UA" smtClean="0"/>
              <a:pPr/>
              <a:t>‹#›</a:t>
            </a:fld>
            <a:endParaRPr lang="uk-UA"/>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99C3295-1001-4D56-8F95-860C9109BFF1}" type="datetimeFigureOut">
              <a:rPr lang="uk-UA" smtClean="0"/>
              <a:pPr/>
              <a:t>28.02.2020</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a:xfrm>
            <a:off x="8641080" y="6514568"/>
            <a:ext cx="464288" cy="274320"/>
          </a:xfrm>
        </p:spPr>
        <p:txBody>
          <a:bodyPr/>
          <a:lstStyle>
            <a:extLst/>
          </a:lstStyle>
          <a:p>
            <a:fld id="{15603673-ED5F-4C00-B618-2E2134281AC8}"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99C3295-1001-4D56-8F95-860C9109BFF1}" type="datetimeFigureOut">
              <a:rPr lang="uk-UA" smtClean="0"/>
              <a:pPr/>
              <a:t>28.02.2020</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15603673-ED5F-4C00-B618-2E2134281AC8}" type="slidenum">
              <a:rPr lang="uk-UA" smtClean="0"/>
              <a:pPr/>
              <a:t>‹#›</a:t>
            </a:fld>
            <a:endParaRPr lang="uk-UA"/>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299C3295-1001-4D56-8F95-860C9109BFF1}" type="datetimeFigureOut">
              <a:rPr lang="uk-UA" smtClean="0"/>
              <a:pPr/>
              <a:t>28.02.2020</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15603673-ED5F-4C00-B618-2E2134281AC8}"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299C3295-1001-4D56-8F95-860C9109BFF1}" type="datetimeFigureOut">
              <a:rPr lang="uk-UA" smtClean="0"/>
              <a:pPr/>
              <a:t>28.02.2020</a:t>
            </a:fld>
            <a:endParaRPr lang="uk-UA"/>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5603673-ED5F-4C00-B618-2E2134281AC8}" type="slidenum">
              <a:rPr lang="uk-UA" smtClean="0"/>
              <a:pPr/>
              <a:t>‹#›</a:t>
            </a:fld>
            <a:endParaRPr lang="uk-UA"/>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299C3295-1001-4D56-8F95-860C9109BFF1}" type="datetimeFigureOut">
              <a:rPr lang="uk-UA" smtClean="0"/>
              <a:pPr/>
              <a:t>28.02.2020</a:t>
            </a:fld>
            <a:endParaRPr lang="uk-UA"/>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5603673-ED5F-4C00-B618-2E2134281AC8}" type="slidenum">
              <a:rPr lang="uk-UA" smtClean="0"/>
              <a:pPr/>
              <a:t>‹#›</a:t>
            </a:fld>
            <a:endParaRPr lang="uk-UA"/>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uk-UA"/>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99C3295-1001-4D56-8F95-860C9109BFF1}" type="datetimeFigureOut">
              <a:rPr lang="uk-UA" smtClean="0"/>
              <a:pPr/>
              <a:t>28.02.2020</a:t>
            </a:fld>
            <a:endParaRPr lang="uk-UA"/>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5603673-ED5F-4C00-B618-2E2134281AC8}" type="slidenum">
              <a:rPr lang="uk-UA" smtClean="0"/>
              <a:pPr/>
              <a:t>‹#›</a:t>
            </a:fld>
            <a:endParaRPr lang="uk-UA"/>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C3295-1001-4D56-8F95-860C9109BFF1}" type="datetimeFigureOut">
              <a:rPr lang="uk-UA" smtClean="0"/>
              <a:pPr/>
              <a:t>28.02.2020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03673-ED5F-4C00-B618-2E2134281AC8}"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92696"/>
            <a:ext cx="8229600" cy="4752528"/>
          </a:xfrm>
        </p:spPr>
        <p:txBody>
          <a:bodyPr>
            <a:normAutofit fontScale="90000"/>
          </a:bodyPr>
          <a:lstStyle/>
          <a:p>
            <a:pPr algn="ctr"/>
            <a:r>
              <a:rPr lang="uk-UA" sz="7200" b="1" dirty="0" smtClean="0">
                <a:solidFill>
                  <a:srgbClr val="FFFF00"/>
                </a:solidFill>
              </a:rPr>
              <a:t>Санітарно-гігієнічні вимоги до території та будинку готелю, його обладнання</a:t>
            </a:r>
            <a:endParaRPr lang="uk-UA" sz="7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3068960"/>
          </a:xfrm>
        </p:spPr>
        <p:txBody>
          <a:bodyPr>
            <a:normAutofit fontScale="90000"/>
          </a:bodyPr>
          <a:lstStyle/>
          <a:p>
            <a:r>
              <a:rPr lang="uk-UA" sz="2800" b="1" dirty="0" smtClean="0"/>
              <a:t/>
            </a:r>
            <a:br>
              <a:rPr lang="uk-UA" sz="2800" b="1" dirty="0" smtClean="0"/>
            </a:br>
            <a:r>
              <a:rPr lang="uk-UA" sz="2800" b="1" dirty="0" smtClean="0"/>
              <a:t>У вестибюльній групі неодмінно </a:t>
            </a:r>
            <a:r>
              <a:rPr lang="uk-UA" sz="2800" b="1" dirty="0"/>
              <a:t>мають бути виділені функціональні зони роботи, очікування та відпочинку,  торговельна та комунікаційна зони та зона охорони біля входу до </a:t>
            </a:r>
            <a:r>
              <a:rPr lang="uk-UA" sz="2800" b="1" dirty="0" smtClean="0"/>
              <a:t>готелю.</a:t>
            </a:r>
            <a:br>
              <a:rPr lang="uk-UA" sz="2800" b="1" dirty="0" smtClean="0"/>
            </a:br>
            <a:r>
              <a:rPr lang="uk-UA" sz="2400" b="1" dirty="0"/>
              <a:t> </a:t>
            </a:r>
            <a:r>
              <a:rPr lang="uk-UA" sz="2400" b="1" dirty="0" smtClean="0"/>
              <a:t/>
            </a:r>
            <a:br>
              <a:rPr lang="uk-UA" sz="2400" b="1" dirty="0" smtClean="0"/>
            </a:br>
            <a:r>
              <a:rPr lang="uk-UA" sz="2400" b="1" dirty="0"/>
              <a:t/>
            </a:r>
            <a:br>
              <a:rPr lang="uk-UA" sz="2400" b="1" dirty="0"/>
            </a:br>
            <a:r>
              <a:rPr lang="uk-UA" sz="2400" b="1" i="1" dirty="0" smtClean="0"/>
              <a:t>Планування </a:t>
            </a:r>
            <a:r>
              <a:rPr lang="uk-UA" sz="2400" b="1" i="1" dirty="0"/>
              <a:t>функціональних зон у вестибюлі </a:t>
            </a:r>
            <a:br>
              <a:rPr lang="uk-UA" sz="2400" b="1" i="1" dirty="0"/>
            </a:br>
            <a:r>
              <a:rPr lang="uk-UA" sz="2400" b="1" i="1" dirty="0" err="1"/>
              <a:t>“Президент-готель</a:t>
            </a:r>
            <a:r>
              <a:rPr lang="uk-UA" sz="2400" b="1" i="1" dirty="0"/>
              <a:t> </a:t>
            </a:r>
            <a:r>
              <a:rPr lang="uk-UA" sz="2400" b="1" i="1" dirty="0" err="1"/>
              <a:t>“Київський</a:t>
            </a:r>
            <a:r>
              <a:rPr lang="uk-UA" sz="2400" b="1" i="1" dirty="0" err="1" smtClean="0"/>
              <a:t>”</a:t>
            </a:r>
            <a:r>
              <a:rPr lang="uk-UA" sz="2400" b="1" i="1" dirty="0" smtClean="0"/>
              <a:t>:</a:t>
            </a:r>
            <a:r>
              <a:rPr lang="uk-UA" sz="2400" dirty="0"/>
              <a:t/>
            </a:r>
            <a:br>
              <a:rPr lang="uk-UA" sz="2400" dirty="0"/>
            </a:br>
            <a:endParaRPr lang="uk-UA" sz="2800" b="1" dirty="0"/>
          </a:p>
        </p:txBody>
      </p:sp>
      <p:pic>
        <p:nvPicPr>
          <p:cNvPr id="4" name="Содержимое 3" descr="Mal"/>
          <p:cNvPicPr>
            <a:picLocks noGrp="1"/>
          </p:cNvPicPr>
          <p:nvPr>
            <p:ph idx="1"/>
          </p:nvPr>
        </p:nvPicPr>
        <p:blipFill>
          <a:blip r:embed="rId2" cstate="print"/>
          <a:stretch>
            <a:fillRect/>
          </a:stretch>
        </p:blipFill>
        <p:spPr bwMode="auto">
          <a:xfrm>
            <a:off x="1331640" y="3501008"/>
            <a:ext cx="6336704"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C00000"/>
                </a:solidFill>
              </a:rPr>
              <a:t>У вестибюлі передбачається </a:t>
            </a:r>
            <a:r>
              <a:rPr lang="uk-UA" b="1" dirty="0" smtClean="0">
                <a:solidFill>
                  <a:srgbClr val="C00000"/>
                </a:solidFill>
              </a:rPr>
              <a:t>також:</a:t>
            </a:r>
            <a:endParaRPr lang="uk-UA" b="1" dirty="0">
              <a:solidFill>
                <a:srgbClr val="C00000"/>
              </a:solidFill>
            </a:endParaRPr>
          </a:p>
        </p:txBody>
      </p:sp>
      <p:sp>
        <p:nvSpPr>
          <p:cNvPr id="3" name="Содержимое 2"/>
          <p:cNvSpPr>
            <a:spLocks noGrp="1"/>
          </p:cNvSpPr>
          <p:nvPr>
            <p:ph idx="1"/>
          </p:nvPr>
        </p:nvSpPr>
        <p:spPr>
          <a:xfrm>
            <a:off x="457200" y="1600200"/>
            <a:ext cx="8229600" cy="5257800"/>
          </a:xfrm>
        </p:spPr>
        <p:txBody>
          <a:bodyPr>
            <a:normAutofit fontScale="70000" lnSpcReduction="20000"/>
          </a:bodyPr>
          <a:lstStyle/>
          <a:p>
            <a:r>
              <a:rPr lang="uk-UA" b="1" dirty="0">
                <a:solidFill>
                  <a:srgbClr val="C00000"/>
                </a:solidFill>
              </a:rPr>
              <a:t>зона розподілу </a:t>
            </a:r>
            <a:r>
              <a:rPr lang="uk-UA" b="1" dirty="0" smtClean="0">
                <a:solidFill>
                  <a:srgbClr val="C00000"/>
                </a:solidFill>
              </a:rPr>
              <a:t>багажу</a:t>
            </a:r>
            <a:r>
              <a:rPr lang="uk-UA" b="1" dirty="0" smtClean="0"/>
              <a:t>; </a:t>
            </a:r>
          </a:p>
          <a:p>
            <a:r>
              <a:rPr lang="uk-UA" b="1" dirty="0" smtClean="0"/>
              <a:t> </a:t>
            </a:r>
            <a:r>
              <a:rPr lang="uk-UA" b="1" dirty="0"/>
              <a:t>низка </a:t>
            </a:r>
            <a:r>
              <a:rPr lang="uk-UA" b="1" dirty="0">
                <a:solidFill>
                  <a:srgbClr val="C00000"/>
                </a:solidFill>
              </a:rPr>
              <a:t>приміщень громадського користування </a:t>
            </a:r>
            <a:r>
              <a:rPr lang="uk-UA" b="1" dirty="0"/>
              <a:t>(гардероб, </a:t>
            </a:r>
            <a:r>
              <a:rPr lang="uk-UA" b="1" dirty="0" smtClean="0"/>
              <a:t>санвузли);</a:t>
            </a:r>
          </a:p>
          <a:p>
            <a:r>
              <a:rPr lang="uk-UA" b="1" dirty="0">
                <a:solidFill>
                  <a:srgbClr val="C00000"/>
                </a:solidFill>
              </a:rPr>
              <a:t>з</a:t>
            </a:r>
            <a:r>
              <a:rPr lang="uk-UA" b="1" dirty="0" smtClean="0">
                <a:solidFill>
                  <a:srgbClr val="C00000"/>
                </a:solidFill>
              </a:rPr>
              <a:t>она роботи</a:t>
            </a:r>
            <a:r>
              <a:rPr lang="uk-UA" b="1" dirty="0" smtClean="0"/>
              <a:t>, де </a:t>
            </a:r>
            <a:r>
              <a:rPr lang="uk-UA" b="1" dirty="0"/>
              <a:t>виділяють </a:t>
            </a:r>
            <a:r>
              <a:rPr lang="uk-UA" b="1" i="1" dirty="0">
                <a:solidFill>
                  <a:srgbClr val="C00000"/>
                </a:solidFill>
              </a:rPr>
              <a:t>зону прийому </a:t>
            </a:r>
            <a:r>
              <a:rPr lang="uk-UA" b="1" dirty="0"/>
              <a:t>(стійка-блок адміністратора, робоче місце касира з шафою-сейфом, картотекою, комп’ютерним обладнанням), </a:t>
            </a:r>
            <a:r>
              <a:rPr lang="uk-UA" b="1" i="1" dirty="0">
                <a:solidFill>
                  <a:srgbClr val="C00000"/>
                </a:solidFill>
              </a:rPr>
              <a:t>зону розміщення </a:t>
            </a:r>
            <a:r>
              <a:rPr lang="uk-UA" b="1" dirty="0"/>
              <a:t>(стійка-блок портьє зі  стендом для ключів) і </a:t>
            </a:r>
            <a:r>
              <a:rPr lang="uk-UA" b="1" i="1" dirty="0">
                <a:solidFill>
                  <a:srgbClr val="C00000"/>
                </a:solidFill>
              </a:rPr>
              <a:t>зону обслуговування</a:t>
            </a:r>
            <a:r>
              <a:rPr lang="uk-UA" b="1" dirty="0">
                <a:solidFill>
                  <a:srgbClr val="C00000"/>
                </a:solidFill>
              </a:rPr>
              <a:t> </a:t>
            </a:r>
            <a:r>
              <a:rPr lang="uk-UA" b="1" dirty="0"/>
              <a:t>(стійка-блок або столик консьєржа з комп’ютерною системою).  </a:t>
            </a:r>
            <a:endParaRPr lang="uk-UA" b="1" dirty="0" smtClean="0"/>
          </a:p>
          <a:p>
            <a:r>
              <a:rPr lang="uk-UA" b="1" dirty="0" smtClean="0">
                <a:solidFill>
                  <a:srgbClr val="C00000"/>
                </a:solidFill>
              </a:rPr>
              <a:t>зона </a:t>
            </a:r>
            <a:r>
              <a:rPr lang="uk-UA" b="1" dirty="0">
                <a:solidFill>
                  <a:srgbClr val="C00000"/>
                </a:solidFill>
              </a:rPr>
              <a:t>очікування </a:t>
            </a:r>
            <a:r>
              <a:rPr lang="uk-UA" b="1" dirty="0" smtClean="0"/>
              <a:t>– обладнується диванами, кріслами, банкетками, журнальними столиками, прикрашається квітами.</a:t>
            </a:r>
            <a:endParaRPr lang="uk-UA" b="1" dirty="0" smtClean="0">
              <a:solidFill>
                <a:srgbClr val="C00000"/>
              </a:solidFill>
            </a:endParaRPr>
          </a:p>
          <a:p>
            <a:r>
              <a:rPr lang="uk-UA" b="1" dirty="0" smtClean="0">
                <a:solidFill>
                  <a:srgbClr val="C00000"/>
                </a:solidFill>
              </a:rPr>
              <a:t>зона відпочинку </a:t>
            </a:r>
            <a:r>
              <a:rPr lang="uk-UA" b="1" dirty="0" smtClean="0"/>
              <a:t>–  у зоні </a:t>
            </a:r>
            <a:r>
              <a:rPr lang="uk-UA" b="1" dirty="0"/>
              <a:t>відпочинку може працювати лобі-бар. </a:t>
            </a:r>
            <a:endParaRPr lang="uk-UA" b="1" dirty="0" smtClean="0"/>
          </a:p>
          <a:p>
            <a:r>
              <a:rPr lang="uk-UA" b="1" dirty="0" smtClean="0">
                <a:solidFill>
                  <a:srgbClr val="C00000"/>
                </a:solidFill>
              </a:rPr>
              <a:t>торговельна </a:t>
            </a:r>
            <a:r>
              <a:rPr lang="uk-UA" b="1" dirty="0">
                <a:solidFill>
                  <a:srgbClr val="C00000"/>
                </a:solidFill>
              </a:rPr>
              <a:t>зона</a:t>
            </a:r>
            <a:r>
              <a:rPr lang="uk-UA" b="1" dirty="0"/>
              <a:t>, крім різноманітних магазинів і кіосків, може включати також приміщення пошти, зв’язку, банку, бізнес-центру тощо.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88640"/>
            <a:ext cx="8229600" cy="85998"/>
          </a:xfrm>
        </p:spPr>
        <p:txBody>
          <a:bodyPr>
            <a:normAutofit fontScale="90000"/>
          </a:bodyPr>
          <a:lstStyle/>
          <a:p>
            <a:endParaRPr lang="uk-UA" dirty="0"/>
          </a:p>
        </p:txBody>
      </p:sp>
      <p:sp>
        <p:nvSpPr>
          <p:cNvPr id="3" name="Содержимое 2"/>
          <p:cNvSpPr>
            <a:spLocks noGrp="1"/>
          </p:cNvSpPr>
          <p:nvPr>
            <p:ph idx="1"/>
          </p:nvPr>
        </p:nvSpPr>
        <p:spPr>
          <a:xfrm>
            <a:off x="457200" y="1700809"/>
            <a:ext cx="8229600" cy="3672408"/>
          </a:xfrm>
        </p:spPr>
        <p:txBody>
          <a:bodyPr>
            <a:normAutofit fontScale="92500" lnSpcReduction="20000"/>
          </a:bodyPr>
          <a:lstStyle/>
          <a:p>
            <a:r>
              <a:rPr lang="uk-UA" sz="2400" b="1" i="1" dirty="0"/>
              <a:t>Група адміністративних </a:t>
            </a:r>
            <a:r>
              <a:rPr lang="uk-UA" sz="2400" b="1" i="1" dirty="0" smtClean="0"/>
              <a:t>приміщень</a:t>
            </a:r>
            <a:r>
              <a:rPr lang="uk-UA" sz="2400" i="1" dirty="0" smtClean="0"/>
              <a:t>:</a:t>
            </a:r>
            <a:r>
              <a:rPr lang="uk-UA" sz="2400" dirty="0"/>
              <a:t> Сюди входять приміщення дирекції (кабінет директора з зонами роботи, відпочинку та нарад, кабінети заступників, приймальна), відділ кадрів, приміщення для інженерно-технічного персоналу, комерційна служба (планово-технічний відділ), архів, бухгалтерія з касою. </a:t>
            </a:r>
            <a:endParaRPr lang="uk-UA" sz="2400" dirty="0" smtClean="0"/>
          </a:p>
          <a:p>
            <a:r>
              <a:rPr lang="uk-UA" sz="2400" b="1" i="1" dirty="0"/>
              <a:t>Приміщення ресторанного </a:t>
            </a:r>
            <a:r>
              <a:rPr lang="uk-UA" sz="2400" b="1" i="1" dirty="0" smtClean="0"/>
              <a:t>господарства:</a:t>
            </a:r>
            <a:r>
              <a:rPr lang="uk-UA" sz="2400" i="1" dirty="0"/>
              <a:t> </a:t>
            </a:r>
            <a:r>
              <a:rPr lang="uk-UA" sz="2400" dirty="0" smtClean="0"/>
              <a:t>Приміщення ресторанного господарства. </a:t>
            </a:r>
            <a:r>
              <a:rPr lang="uk-UA" sz="2400" dirty="0"/>
              <a:t>У групі приміщень ресторанного господарства виділяють торговельні </a:t>
            </a:r>
            <a:r>
              <a:rPr lang="uk-UA" sz="2400" dirty="0" smtClean="0"/>
              <a:t> (</a:t>
            </a:r>
            <a:r>
              <a:rPr lang="uk-UA" sz="2400" dirty="0"/>
              <a:t>аванзал, </a:t>
            </a:r>
            <a:r>
              <a:rPr lang="uk-UA" sz="2400" dirty="0" smtClean="0"/>
              <a:t>гардеробна, </a:t>
            </a:r>
            <a:r>
              <a:rPr lang="uk-UA" sz="2400" dirty="0"/>
              <a:t>кімнати для паління, торговельні та банкетні зали;</a:t>
            </a:r>
            <a:r>
              <a:rPr lang="uk-UA" sz="2400" dirty="0" smtClean="0"/>
              <a:t>) та </a:t>
            </a:r>
            <a:r>
              <a:rPr lang="uk-UA" sz="2400" dirty="0"/>
              <a:t>виробничі </a:t>
            </a:r>
            <a:r>
              <a:rPr lang="uk-UA" sz="2400" dirty="0" smtClean="0"/>
              <a:t>приміщення</a:t>
            </a:r>
            <a:r>
              <a:rPr lang="uk-UA" sz="2400" dirty="0"/>
              <a:t> спеціалізовані цехи (холодний, гарячий, рибний, овочевий, кондитерський </a:t>
            </a:r>
            <a:r>
              <a:rPr lang="uk-UA" sz="2400" dirty="0" smtClean="0"/>
              <a:t>тощо).</a:t>
            </a:r>
            <a:endParaRPr lang="uk-UA" sz="2400" b="1" dirty="0"/>
          </a:p>
        </p:txBody>
      </p:sp>
      <p:pic>
        <p:nvPicPr>
          <p:cNvPr id="4098" name="Picture 2" descr="C:\Users\Татьяна\Desktop\скачанные файлы (4).jpg"/>
          <p:cNvPicPr>
            <a:picLocks noChangeAspect="1" noChangeArrowheads="1"/>
          </p:cNvPicPr>
          <p:nvPr/>
        </p:nvPicPr>
        <p:blipFill>
          <a:blip r:embed="rId2" cstate="print"/>
          <a:srcRect/>
          <a:stretch>
            <a:fillRect/>
          </a:stretch>
        </p:blipFill>
        <p:spPr bwMode="auto">
          <a:xfrm>
            <a:off x="755576" y="188640"/>
            <a:ext cx="2520280" cy="1531615"/>
          </a:xfrm>
          <a:prstGeom prst="rect">
            <a:avLst/>
          </a:prstGeom>
          <a:noFill/>
        </p:spPr>
      </p:pic>
      <p:pic>
        <p:nvPicPr>
          <p:cNvPr id="4100" name="Picture 4" descr="C:\Users\Татьяна\Desktop\309009_1.jpg"/>
          <p:cNvPicPr>
            <a:picLocks noChangeAspect="1" noChangeArrowheads="1"/>
          </p:cNvPicPr>
          <p:nvPr/>
        </p:nvPicPr>
        <p:blipFill>
          <a:blip r:embed="rId3" cstate="print"/>
          <a:srcRect/>
          <a:stretch>
            <a:fillRect/>
          </a:stretch>
        </p:blipFill>
        <p:spPr bwMode="auto">
          <a:xfrm>
            <a:off x="467544" y="5085184"/>
            <a:ext cx="2952327" cy="1593068"/>
          </a:xfrm>
          <a:prstGeom prst="rect">
            <a:avLst/>
          </a:prstGeom>
          <a:noFill/>
        </p:spPr>
      </p:pic>
      <p:pic>
        <p:nvPicPr>
          <p:cNvPr id="4101" name="Picture 5" descr="C:\Users\Татьяна\Desktop\скачанные файлы (6).jpg"/>
          <p:cNvPicPr>
            <a:picLocks noChangeAspect="1" noChangeArrowheads="1"/>
          </p:cNvPicPr>
          <p:nvPr/>
        </p:nvPicPr>
        <p:blipFill>
          <a:blip r:embed="rId4" cstate="print"/>
          <a:srcRect/>
          <a:stretch>
            <a:fillRect/>
          </a:stretch>
        </p:blipFill>
        <p:spPr bwMode="auto">
          <a:xfrm>
            <a:off x="5220072" y="5159374"/>
            <a:ext cx="2808312" cy="1509986"/>
          </a:xfrm>
          <a:prstGeom prst="rect">
            <a:avLst/>
          </a:prstGeom>
          <a:noFill/>
        </p:spPr>
      </p:pic>
      <p:pic>
        <p:nvPicPr>
          <p:cNvPr id="4102" name="Picture 6" descr="C:\Users\Татьяна\Desktop\images.jpg"/>
          <p:cNvPicPr>
            <a:picLocks noChangeAspect="1" noChangeArrowheads="1"/>
          </p:cNvPicPr>
          <p:nvPr/>
        </p:nvPicPr>
        <p:blipFill>
          <a:blip r:embed="rId5" cstate="print"/>
          <a:srcRect/>
          <a:stretch>
            <a:fillRect/>
          </a:stretch>
        </p:blipFill>
        <p:spPr bwMode="auto">
          <a:xfrm>
            <a:off x="4427984" y="476672"/>
            <a:ext cx="3714750" cy="12287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Autofit/>
          </a:bodyPr>
          <a:lstStyle/>
          <a:p>
            <a:r>
              <a:rPr lang="uk-UA" sz="2800" b="1" i="1" dirty="0"/>
              <a:t>Підсобні приміщення та приміщення побутового обслуговування та господарського </a:t>
            </a:r>
            <a:r>
              <a:rPr lang="uk-UA" sz="2800" b="1" i="1" dirty="0" smtClean="0"/>
              <a:t>призначення.</a:t>
            </a:r>
            <a:br>
              <a:rPr lang="uk-UA" sz="2800" b="1" i="1" dirty="0" smtClean="0"/>
            </a:br>
            <a:r>
              <a:rPr lang="uk-UA" sz="2800" b="1" i="1" dirty="0" smtClean="0"/>
              <a:t>Для них  </a:t>
            </a:r>
            <a:r>
              <a:rPr lang="uk-UA" sz="2800" b="1" i="1" dirty="0"/>
              <a:t>влаштовується окремий вхід,  вони мають розвантажувальний майданчик,  вихід на господарський двір.</a:t>
            </a:r>
            <a:r>
              <a:rPr lang="uk-UA" sz="2800" dirty="0"/>
              <a:t/>
            </a:r>
            <a:br>
              <a:rPr lang="uk-UA" sz="2800" dirty="0"/>
            </a:br>
            <a:endParaRPr lang="uk-UA" sz="2800" dirty="0"/>
          </a:p>
        </p:txBody>
      </p:sp>
      <p:sp>
        <p:nvSpPr>
          <p:cNvPr id="3" name="Содержимое 2"/>
          <p:cNvSpPr>
            <a:spLocks noGrp="1"/>
          </p:cNvSpPr>
          <p:nvPr>
            <p:ph idx="1"/>
          </p:nvPr>
        </p:nvSpPr>
        <p:spPr>
          <a:xfrm>
            <a:off x="457200" y="2492896"/>
            <a:ext cx="8229600" cy="4365104"/>
          </a:xfrm>
        </p:spPr>
        <p:txBody>
          <a:bodyPr>
            <a:normAutofit fontScale="62500" lnSpcReduction="20000"/>
          </a:bodyPr>
          <a:lstStyle/>
          <a:p>
            <a:pPr lvl="0"/>
            <a:r>
              <a:rPr lang="uk-UA" b="1" i="1" dirty="0"/>
              <a:t>приміщення побутового обслуговування</a:t>
            </a:r>
            <a:r>
              <a:rPr lang="uk-UA" dirty="0"/>
              <a:t>: перукарня, пункти прокату, майстерні дрібного ремонту, пральня та хімчистка, медичний пункт, камера схову, фотолабораторія тощо;</a:t>
            </a:r>
          </a:p>
          <a:p>
            <a:pPr lvl="0"/>
            <a:r>
              <a:rPr lang="uk-UA" b="1" i="1" dirty="0"/>
              <a:t>приміщення служб матеріального забезпечення та ремонтних робіт:</a:t>
            </a:r>
            <a:r>
              <a:rPr lang="uk-UA" dirty="0"/>
              <a:t> білизняні (кімнати для чистої та брудної білизни); склади –  для продовольчих (окремо для молока, м’яса, птиці, напоїв, бакалії, овочів, картоплі, фруктів і зелені, риби і морепродуктів) та непродовольчих товарів (меблів, килимів, білизни, </a:t>
            </a:r>
            <a:r>
              <a:rPr lang="uk-UA" dirty="0" err="1"/>
              <a:t>інвентаря</a:t>
            </a:r>
            <a:r>
              <a:rPr lang="uk-UA" dirty="0"/>
              <a:t>, обладнання); майстерні (столярна, слюсарна, малярна, електрична, штукатурна, </a:t>
            </a:r>
            <a:r>
              <a:rPr lang="uk-UA" dirty="0" err="1"/>
              <a:t>обивочно-драпірувальна</a:t>
            </a:r>
            <a:r>
              <a:rPr lang="uk-UA" dirty="0"/>
              <a:t> та ін.);</a:t>
            </a:r>
          </a:p>
          <a:p>
            <a:pPr lvl="0"/>
            <a:r>
              <a:rPr lang="uk-UA" b="1" i="1" dirty="0"/>
              <a:t>приміщення інженерного обладнання: </a:t>
            </a:r>
            <a:r>
              <a:rPr lang="uk-UA" dirty="0" err="1"/>
              <a:t>електрощитова</a:t>
            </a:r>
            <a:r>
              <a:rPr lang="uk-UA" dirty="0"/>
              <a:t>, акумуляторна, кондиційна, холодильні та вентиляційні камери, автономні водозабірні та очисні споруди, каналізація та ін. Такі приміщення розташовуються, як правило, на технічних поверхах або у </a:t>
            </a:r>
            <a:r>
              <a:rPr lang="uk-UA" dirty="0" err="1"/>
              <a:t>підвала</a:t>
            </a:r>
            <a:r>
              <a:rPr lang="ru-RU" dirty="0"/>
              <a:t>х.</a:t>
            </a:r>
            <a:endParaRPr lang="uk-U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r>
              <a:rPr lang="uk-UA" sz="3600" b="1" i="1" dirty="0"/>
              <a:t>Приміщення культурно-масового та спортивно-рекреаційного обслуговування</a:t>
            </a:r>
            <a:endParaRPr lang="uk-UA" sz="3600" b="1" dirty="0"/>
          </a:p>
        </p:txBody>
      </p:sp>
      <p:sp>
        <p:nvSpPr>
          <p:cNvPr id="3" name="Содержимое 2"/>
          <p:cNvSpPr>
            <a:spLocks noGrp="1"/>
          </p:cNvSpPr>
          <p:nvPr>
            <p:ph idx="1"/>
          </p:nvPr>
        </p:nvSpPr>
        <p:spPr>
          <a:xfrm>
            <a:off x="457200" y="1988840"/>
            <a:ext cx="8229600" cy="3096344"/>
          </a:xfrm>
        </p:spPr>
        <p:txBody>
          <a:bodyPr>
            <a:normAutofit fontScale="85000" lnSpcReduction="20000"/>
          </a:bodyPr>
          <a:lstStyle/>
          <a:p>
            <a:r>
              <a:rPr lang="uk-UA" dirty="0" smtClean="0"/>
              <a:t>універсальні </a:t>
            </a:r>
            <a:r>
              <a:rPr lang="uk-UA" dirty="0"/>
              <a:t>та </a:t>
            </a:r>
            <a:r>
              <a:rPr lang="uk-UA" dirty="0" smtClean="0"/>
              <a:t>конференц-зали;</a:t>
            </a:r>
          </a:p>
          <a:p>
            <a:r>
              <a:rPr lang="uk-UA" dirty="0" smtClean="0"/>
              <a:t>бібліотеки;</a:t>
            </a:r>
          </a:p>
          <a:p>
            <a:r>
              <a:rPr lang="uk-UA" dirty="0" smtClean="0"/>
              <a:t>музичні салони;</a:t>
            </a:r>
          </a:p>
          <a:p>
            <a:r>
              <a:rPr lang="uk-UA" dirty="0" smtClean="0"/>
              <a:t>більярдні </a:t>
            </a:r>
            <a:r>
              <a:rPr lang="uk-UA" dirty="0"/>
              <a:t>та </a:t>
            </a:r>
            <a:r>
              <a:rPr lang="uk-UA" dirty="0" smtClean="0"/>
              <a:t>боулінг;</a:t>
            </a:r>
          </a:p>
          <a:p>
            <a:r>
              <a:rPr lang="uk-UA" dirty="0" smtClean="0"/>
              <a:t>казино; </a:t>
            </a:r>
          </a:p>
          <a:p>
            <a:r>
              <a:rPr lang="uk-UA" dirty="0" smtClean="0"/>
              <a:t>спортивні зали </a:t>
            </a:r>
            <a:r>
              <a:rPr lang="uk-UA" dirty="0"/>
              <a:t>і </a:t>
            </a:r>
            <a:r>
              <a:rPr lang="uk-UA" dirty="0" err="1" smtClean="0"/>
              <a:t>фітнесцентри</a:t>
            </a:r>
            <a:r>
              <a:rPr lang="uk-UA" dirty="0" smtClean="0"/>
              <a:t>;</a:t>
            </a:r>
          </a:p>
          <a:p>
            <a:r>
              <a:rPr lang="uk-UA" dirty="0" smtClean="0"/>
              <a:t>сауни </a:t>
            </a:r>
            <a:r>
              <a:rPr lang="uk-UA" dirty="0"/>
              <a:t>та </a:t>
            </a:r>
            <a:r>
              <a:rPr lang="uk-UA" dirty="0" smtClean="0"/>
              <a:t>лазні, басейни </a:t>
            </a:r>
            <a:r>
              <a:rPr lang="uk-UA" dirty="0"/>
              <a:t>і т. ін.</a:t>
            </a:r>
          </a:p>
        </p:txBody>
      </p:sp>
      <p:pic>
        <p:nvPicPr>
          <p:cNvPr id="5122" name="Picture 2" descr="C:\Users\Татьяна\Desktop\images (2).jpg"/>
          <p:cNvPicPr>
            <a:picLocks noChangeAspect="1" noChangeArrowheads="1"/>
          </p:cNvPicPr>
          <p:nvPr/>
        </p:nvPicPr>
        <p:blipFill>
          <a:blip r:embed="rId2" cstate="print"/>
          <a:srcRect/>
          <a:stretch>
            <a:fillRect/>
          </a:stretch>
        </p:blipFill>
        <p:spPr bwMode="auto">
          <a:xfrm>
            <a:off x="6516216" y="1556792"/>
            <a:ext cx="2304256" cy="1656184"/>
          </a:xfrm>
          <a:prstGeom prst="rect">
            <a:avLst/>
          </a:prstGeom>
          <a:noFill/>
        </p:spPr>
      </p:pic>
      <p:pic>
        <p:nvPicPr>
          <p:cNvPr id="5124" name="Picture 4" descr="C:\Users\Татьяна\Desktop\скачанные файлы.jpg"/>
          <p:cNvPicPr>
            <a:picLocks noChangeAspect="1" noChangeArrowheads="1"/>
          </p:cNvPicPr>
          <p:nvPr/>
        </p:nvPicPr>
        <p:blipFill>
          <a:blip r:embed="rId3" cstate="print"/>
          <a:srcRect/>
          <a:stretch>
            <a:fillRect/>
          </a:stretch>
        </p:blipFill>
        <p:spPr bwMode="auto">
          <a:xfrm>
            <a:off x="6516216" y="5085184"/>
            <a:ext cx="2448272" cy="1629214"/>
          </a:xfrm>
          <a:prstGeom prst="rect">
            <a:avLst/>
          </a:prstGeom>
          <a:noFill/>
        </p:spPr>
      </p:pic>
      <p:pic>
        <p:nvPicPr>
          <p:cNvPr id="5125" name="Picture 5" descr="C:\Users\Татьяна\Desktop\скачанные файлы (1).jpg"/>
          <p:cNvPicPr>
            <a:picLocks noChangeAspect="1" noChangeArrowheads="1"/>
          </p:cNvPicPr>
          <p:nvPr/>
        </p:nvPicPr>
        <p:blipFill>
          <a:blip r:embed="rId4" cstate="print"/>
          <a:srcRect/>
          <a:stretch>
            <a:fillRect/>
          </a:stretch>
        </p:blipFill>
        <p:spPr bwMode="auto">
          <a:xfrm>
            <a:off x="467544" y="5085184"/>
            <a:ext cx="2304256" cy="1584176"/>
          </a:xfrm>
          <a:prstGeom prst="rect">
            <a:avLst/>
          </a:prstGeom>
          <a:noFill/>
        </p:spPr>
      </p:pic>
      <p:pic>
        <p:nvPicPr>
          <p:cNvPr id="5126" name="Picture 6" descr="C:\Users\Татьяна\Desktop\скачанные файлы (2).jpg"/>
          <p:cNvPicPr>
            <a:picLocks noChangeAspect="1" noChangeArrowheads="1"/>
          </p:cNvPicPr>
          <p:nvPr/>
        </p:nvPicPr>
        <p:blipFill>
          <a:blip r:embed="rId5" cstate="print"/>
          <a:srcRect/>
          <a:stretch>
            <a:fillRect/>
          </a:stretch>
        </p:blipFill>
        <p:spPr bwMode="auto">
          <a:xfrm>
            <a:off x="3347864" y="4869160"/>
            <a:ext cx="2462262" cy="1584176"/>
          </a:xfrm>
          <a:prstGeom prst="rect">
            <a:avLst/>
          </a:prstGeom>
          <a:noFill/>
        </p:spPr>
      </p:pic>
      <p:pic>
        <p:nvPicPr>
          <p:cNvPr id="5127" name="Picture 7" descr="C:\Users\Татьяна\Desktop\скачанные файлы.jpg"/>
          <p:cNvPicPr>
            <a:picLocks noChangeAspect="1" noChangeArrowheads="1"/>
          </p:cNvPicPr>
          <p:nvPr/>
        </p:nvPicPr>
        <p:blipFill>
          <a:blip r:embed="rId6" cstate="print"/>
          <a:srcRect/>
          <a:stretch>
            <a:fillRect/>
          </a:stretch>
        </p:blipFill>
        <p:spPr bwMode="auto">
          <a:xfrm>
            <a:off x="5868144" y="3429000"/>
            <a:ext cx="2304256" cy="151216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r>
              <a:rPr lang="uk-UA" b="1" i="1" dirty="0" smtClean="0"/>
              <a:t>Група </a:t>
            </a:r>
            <a:r>
              <a:rPr lang="uk-UA" b="1" i="1" dirty="0"/>
              <a:t>приміщень житлового поверху</a:t>
            </a:r>
            <a:r>
              <a:rPr lang="uk-UA" b="1" dirty="0"/>
              <a:t>.</a:t>
            </a:r>
          </a:p>
        </p:txBody>
      </p:sp>
      <p:sp>
        <p:nvSpPr>
          <p:cNvPr id="3" name="Содержимое 2"/>
          <p:cNvSpPr>
            <a:spLocks noGrp="1"/>
          </p:cNvSpPr>
          <p:nvPr>
            <p:ph idx="1"/>
          </p:nvPr>
        </p:nvSpPr>
        <p:spPr>
          <a:xfrm>
            <a:off x="457200" y="1988840"/>
            <a:ext cx="8229600" cy="4137323"/>
          </a:xfrm>
        </p:spPr>
        <p:txBody>
          <a:bodyPr/>
          <a:lstStyle/>
          <a:p>
            <a:pPr algn="ctr">
              <a:buNone/>
            </a:pPr>
            <a:r>
              <a:rPr lang="uk-UA" dirty="0" smtClean="0"/>
              <a:t>              Ця </a:t>
            </a:r>
            <a:r>
              <a:rPr lang="uk-UA" dirty="0"/>
              <a:t>група займає більшу частину будинку готелю і повинна бути функціонально відокремленою, щоби не допускати транзитних переміщень гостей.  Вона теж не є однорідною і включає такі види приміщень як житлові номери, коридори, холи, вітальні, побутові, службові та підсобні.</a:t>
            </a:r>
          </a:p>
          <a:p>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Житлові номери</a:t>
            </a:r>
            <a:endParaRPr lang="uk-UA" dirty="0"/>
          </a:p>
        </p:txBody>
      </p:sp>
      <p:sp>
        <p:nvSpPr>
          <p:cNvPr id="3" name="Содержимое 2"/>
          <p:cNvSpPr>
            <a:spLocks noGrp="1"/>
          </p:cNvSpPr>
          <p:nvPr>
            <p:ph idx="1"/>
          </p:nvPr>
        </p:nvSpPr>
        <p:spPr>
          <a:xfrm>
            <a:off x="457200" y="1916832"/>
            <a:ext cx="8229600" cy="4320480"/>
          </a:xfrm>
        </p:spPr>
        <p:txBody>
          <a:bodyPr>
            <a:normAutofit fontScale="77500" lnSpcReduction="20000"/>
          </a:bodyPr>
          <a:lstStyle/>
          <a:p>
            <a:pPr>
              <a:buNone/>
            </a:pPr>
            <a:r>
              <a:rPr lang="uk-UA" b="1" dirty="0" smtClean="0"/>
              <a:t>                         Мінімальна </a:t>
            </a:r>
            <a:r>
              <a:rPr lang="uk-UA" b="1" dirty="0"/>
              <a:t>площа житлової кімнати одномісного номера в готелі категорії 1 зірка згідно національного стандарту не може бути меншою за 8 кв. м.  Житлова кімната займає близько 70% загальної площі номера, 12-15% припадає на передпокій, 13-22% – на  санвузол. У житловій кімнаті виділяють зони сну, відпочинку, роботи і прийому гостей (див. мал. 15). Для умеблювання номерів у готелях нижчих категорій використовують однотипні меблі, у готелях підвищених категорій – спеціальні багатофункціональні чи вбудовані меблі,  </a:t>
            </a:r>
            <a:endParaRPr lang="uk-UA" b="1" dirty="0" smtClean="0"/>
          </a:p>
          <a:p>
            <a:pPr>
              <a:buNone/>
            </a:pPr>
            <a:r>
              <a:rPr lang="uk-UA" b="1" dirty="0" smtClean="0"/>
              <a:t>     у </a:t>
            </a:r>
            <a:r>
              <a:rPr lang="uk-UA" b="1" dirty="0"/>
              <a:t>вищих категоріях готелів – меблі </a:t>
            </a:r>
            <a:endParaRPr lang="uk-UA" b="1" dirty="0" smtClean="0"/>
          </a:p>
          <a:p>
            <a:pPr>
              <a:buNone/>
            </a:pPr>
            <a:r>
              <a:rPr lang="uk-UA" b="1" dirty="0" smtClean="0"/>
              <a:t>     гарнітурні </a:t>
            </a:r>
            <a:r>
              <a:rPr lang="uk-UA" b="1" dirty="0"/>
              <a:t>або вироблені на замовлення.</a:t>
            </a:r>
          </a:p>
        </p:txBody>
      </p:sp>
      <p:pic>
        <p:nvPicPr>
          <p:cNvPr id="7170" name="Picture 2" descr="C:\Users\Татьяна\Desktop\скачанные файлы (1).jpg"/>
          <p:cNvPicPr>
            <a:picLocks noChangeAspect="1" noChangeArrowheads="1"/>
          </p:cNvPicPr>
          <p:nvPr/>
        </p:nvPicPr>
        <p:blipFill>
          <a:blip r:embed="rId2" cstate="print"/>
          <a:srcRect/>
          <a:stretch>
            <a:fillRect/>
          </a:stretch>
        </p:blipFill>
        <p:spPr bwMode="auto">
          <a:xfrm>
            <a:off x="827584" y="116632"/>
            <a:ext cx="3384376" cy="1800200"/>
          </a:xfrm>
          <a:prstGeom prst="rect">
            <a:avLst/>
          </a:prstGeom>
          <a:noFill/>
        </p:spPr>
      </p:pic>
      <p:pic>
        <p:nvPicPr>
          <p:cNvPr id="7172" name="Picture 4" descr="C:\Users\Татьяна\Desktop\images (1).jpg"/>
          <p:cNvPicPr>
            <a:picLocks noChangeAspect="1" noChangeArrowheads="1"/>
          </p:cNvPicPr>
          <p:nvPr/>
        </p:nvPicPr>
        <p:blipFill>
          <a:blip r:embed="rId3" cstate="print"/>
          <a:srcRect/>
          <a:stretch>
            <a:fillRect/>
          </a:stretch>
        </p:blipFill>
        <p:spPr bwMode="auto">
          <a:xfrm>
            <a:off x="7092280" y="4509120"/>
            <a:ext cx="1872208" cy="208823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56792"/>
          </a:xfrm>
        </p:spPr>
        <p:txBody>
          <a:bodyPr>
            <a:normAutofit fontScale="90000"/>
          </a:bodyPr>
          <a:lstStyle/>
          <a:p>
            <a:r>
              <a:rPr lang="uk-UA" sz="2800" b="1" dirty="0" smtClean="0"/>
              <a:t/>
            </a:r>
            <a:br>
              <a:rPr lang="uk-UA" sz="2800" b="1" dirty="0" smtClean="0"/>
            </a:br>
            <a:r>
              <a:rPr lang="uk-UA" sz="2800" b="1" dirty="0" smtClean="0"/>
              <a:t/>
            </a:r>
            <a:br>
              <a:rPr lang="uk-UA" sz="2800" b="1" dirty="0" smtClean="0"/>
            </a:br>
            <a:r>
              <a:rPr lang="uk-UA" sz="2800" b="1" dirty="0" smtClean="0"/>
              <a:t>Планувальна </a:t>
            </a:r>
            <a:r>
              <a:rPr lang="uk-UA" sz="2800" b="1" dirty="0"/>
              <a:t>організація готельних номерів різної місткості:</a:t>
            </a:r>
            <a:r>
              <a:rPr lang="uk-UA" sz="2800" dirty="0"/>
              <a:t/>
            </a:r>
            <a:br>
              <a:rPr lang="uk-UA" sz="2800" dirty="0"/>
            </a:br>
            <a:r>
              <a:rPr lang="uk-UA" sz="2800" b="1" dirty="0"/>
              <a:t>А – одномісні, Б – двомісні, В – </a:t>
            </a:r>
            <a:r>
              <a:rPr lang="uk-UA" sz="2800" b="1" dirty="0" err="1"/>
              <a:t>три-</a:t>
            </a:r>
            <a:r>
              <a:rPr lang="uk-UA" sz="2800" b="1" dirty="0"/>
              <a:t> та чотиримісні, Д – багатокімнатні</a:t>
            </a:r>
            <a:r>
              <a:rPr lang="uk-UA" sz="2800" dirty="0"/>
              <a:t/>
            </a:r>
            <a:br>
              <a:rPr lang="uk-UA" sz="2800" dirty="0"/>
            </a:br>
            <a:r>
              <a:rPr lang="uk-UA" sz="2800" dirty="0"/>
              <a:t> </a:t>
            </a:r>
            <a:br>
              <a:rPr lang="uk-UA" sz="2800" dirty="0"/>
            </a:br>
            <a:endParaRPr lang="uk-UA" sz="2800" dirty="0"/>
          </a:p>
        </p:txBody>
      </p:sp>
      <p:pic>
        <p:nvPicPr>
          <p:cNvPr id="6" name="Содержимое 5" descr="Без имени-2"/>
          <p:cNvPicPr>
            <a:picLocks noGrp="1"/>
          </p:cNvPicPr>
          <p:nvPr>
            <p:ph idx="1"/>
          </p:nvPr>
        </p:nvPicPr>
        <p:blipFill>
          <a:blip r:embed="rId2" cstate="print"/>
          <a:srcRect/>
          <a:stretch>
            <a:fillRect/>
          </a:stretch>
        </p:blipFill>
        <p:spPr bwMode="auto">
          <a:xfrm>
            <a:off x="827584" y="1600200"/>
            <a:ext cx="6912768" cy="485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t>Ліфтові холи, холи для відпочинку, вітальні</a:t>
            </a:r>
            <a:endParaRPr lang="uk-UA" sz="3600" b="1" dirty="0"/>
          </a:p>
        </p:txBody>
      </p:sp>
      <p:sp>
        <p:nvSpPr>
          <p:cNvPr id="3" name="Содержимое 2"/>
          <p:cNvSpPr>
            <a:spLocks noGrp="1"/>
          </p:cNvSpPr>
          <p:nvPr>
            <p:ph idx="1"/>
          </p:nvPr>
        </p:nvSpPr>
        <p:spPr>
          <a:xfrm>
            <a:off x="2195736" y="1772816"/>
            <a:ext cx="6491064" cy="4392488"/>
          </a:xfrm>
        </p:spPr>
        <p:txBody>
          <a:bodyPr>
            <a:normAutofit fontScale="70000" lnSpcReduction="20000"/>
          </a:bodyPr>
          <a:lstStyle/>
          <a:p>
            <a:pPr>
              <a:buFont typeface="Wingdings" pitchFamily="2" charset="2"/>
              <a:buChar char="Ø"/>
            </a:pPr>
            <a:r>
              <a:rPr lang="uk-UA" dirty="0" smtClean="0"/>
              <a:t>         </a:t>
            </a:r>
            <a:r>
              <a:rPr lang="uk-UA" b="1" i="1" dirty="0" smtClean="0"/>
              <a:t>Ліфтові </a:t>
            </a:r>
            <a:r>
              <a:rPr lang="uk-UA" b="1" i="1" dirty="0"/>
              <a:t>холи </a:t>
            </a:r>
            <a:r>
              <a:rPr lang="uk-UA" dirty="0"/>
              <a:t>на поверхах, що є комунікаційними вузлами, розташовуються окремо від холів для відпочинку, які знаходяться, як правило, ближче до центру </a:t>
            </a:r>
            <a:r>
              <a:rPr lang="uk-UA" dirty="0" smtClean="0"/>
              <a:t>коридору</a:t>
            </a:r>
            <a:r>
              <a:rPr lang="uk-UA" b="1" i="1" dirty="0" smtClean="0"/>
              <a:t>. </a:t>
            </a:r>
          </a:p>
          <a:p>
            <a:pPr>
              <a:buFont typeface="Wingdings" pitchFamily="2" charset="2"/>
              <a:buChar char="Ø"/>
            </a:pPr>
            <a:r>
              <a:rPr lang="uk-UA" b="1" i="1" dirty="0"/>
              <a:t> </a:t>
            </a:r>
            <a:r>
              <a:rPr lang="uk-UA" b="1" i="1" dirty="0" smtClean="0"/>
              <a:t>        Холи </a:t>
            </a:r>
            <a:r>
              <a:rPr lang="uk-UA" b="1" i="1" dirty="0"/>
              <a:t>для відпочинку </a:t>
            </a:r>
            <a:r>
              <a:rPr lang="uk-UA" dirty="0"/>
              <a:t>облаштовуються журнальними столиками з диванами, кріслами або банкетками, прикрашаються предметами декоративного мистецтва та </a:t>
            </a:r>
            <a:r>
              <a:rPr lang="uk-UA" dirty="0" smtClean="0"/>
              <a:t>зеленню.</a:t>
            </a:r>
          </a:p>
          <a:p>
            <a:pPr>
              <a:buFont typeface="Wingdings" pitchFamily="2" charset="2"/>
              <a:buChar char="Ø"/>
            </a:pPr>
            <a:r>
              <a:rPr lang="uk-UA" b="1" i="1" dirty="0" smtClean="0"/>
              <a:t>      Вітальні </a:t>
            </a:r>
            <a:r>
              <a:rPr lang="uk-UA" dirty="0"/>
              <a:t>існують переважно у готелях невисоких категорій, призначених для відпочинку, хоча вони можуть бути і в готелях підвищених категорій (музичні салони</a:t>
            </a:r>
            <a:r>
              <a:rPr lang="uk-UA" dirty="0" smtClean="0"/>
              <a:t>). Відділені </a:t>
            </a:r>
            <a:r>
              <a:rPr lang="uk-UA" dirty="0"/>
              <a:t>від </a:t>
            </a:r>
            <a:r>
              <a:rPr lang="uk-UA" dirty="0" smtClean="0"/>
              <a:t>коридору </a:t>
            </a:r>
            <a:r>
              <a:rPr lang="uk-UA" dirty="0"/>
              <a:t>розсувними стінками або дверима. </a:t>
            </a:r>
            <a:r>
              <a:rPr lang="uk-UA" dirty="0" smtClean="0"/>
              <a:t>Облаштовуються </a:t>
            </a:r>
            <a:r>
              <a:rPr lang="uk-UA" dirty="0"/>
              <a:t>з розрахунку приблизно одна на 30-50 готельних місць.</a:t>
            </a:r>
            <a:endParaRPr lang="uk-UA" dirty="0" smtClean="0"/>
          </a:p>
          <a:p>
            <a:pPr>
              <a:buFont typeface="Wingdings" pitchFamily="2" charset="2"/>
              <a:buChar char="Ø"/>
            </a:pPr>
            <a:endParaRPr lang="uk-UA" dirty="0" smtClean="0"/>
          </a:p>
          <a:p>
            <a:pPr>
              <a:buFont typeface="Wingdings" pitchFamily="2" charset="2"/>
              <a:buChar char="Ø"/>
            </a:pPr>
            <a:endParaRPr lang="uk-UA" dirty="0"/>
          </a:p>
          <a:p>
            <a:pPr>
              <a:buFont typeface="Wingdings" pitchFamily="2" charset="2"/>
              <a:buChar char="Ø"/>
            </a:pPr>
            <a:endParaRPr lang="uk-UA" dirty="0"/>
          </a:p>
        </p:txBody>
      </p:sp>
      <p:pic>
        <p:nvPicPr>
          <p:cNvPr id="8194" name="Picture 2" descr="C:\Users\Татьяна\Desktop\images.jpg"/>
          <p:cNvPicPr>
            <a:picLocks noChangeAspect="1" noChangeArrowheads="1"/>
          </p:cNvPicPr>
          <p:nvPr/>
        </p:nvPicPr>
        <p:blipFill>
          <a:blip r:embed="rId2" cstate="print"/>
          <a:srcRect/>
          <a:stretch>
            <a:fillRect/>
          </a:stretch>
        </p:blipFill>
        <p:spPr bwMode="auto">
          <a:xfrm>
            <a:off x="1" y="1196752"/>
            <a:ext cx="2195736" cy="1656184"/>
          </a:xfrm>
          <a:prstGeom prst="rect">
            <a:avLst/>
          </a:prstGeom>
          <a:noFill/>
        </p:spPr>
      </p:pic>
      <p:pic>
        <p:nvPicPr>
          <p:cNvPr id="8195" name="Picture 3" descr="C:\Users\Татьяна\Desktop\images (1).jpg"/>
          <p:cNvPicPr>
            <a:picLocks noChangeAspect="1" noChangeArrowheads="1"/>
          </p:cNvPicPr>
          <p:nvPr/>
        </p:nvPicPr>
        <p:blipFill>
          <a:blip r:embed="rId3" cstate="print"/>
          <a:srcRect/>
          <a:stretch>
            <a:fillRect/>
          </a:stretch>
        </p:blipFill>
        <p:spPr bwMode="auto">
          <a:xfrm>
            <a:off x="0" y="4365104"/>
            <a:ext cx="2195736" cy="18478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uk-UA" b="1" i="1" dirty="0"/>
              <a:t>Побутові </a:t>
            </a:r>
            <a:r>
              <a:rPr lang="uk-UA" b="1" i="1" dirty="0" smtClean="0"/>
              <a:t>приміщення: </a:t>
            </a:r>
            <a:r>
              <a:rPr lang="uk-UA" dirty="0" smtClean="0"/>
              <a:t>кімнати </a:t>
            </a:r>
            <a:r>
              <a:rPr lang="uk-UA" dirty="0"/>
              <a:t>самообслуговування, вантажні </a:t>
            </a:r>
            <a:r>
              <a:rPr lang="uk-UA" dirty="0" smtClean="0"/>
              <a:t>ліфти, сервізні </a:t>
            </a:r>
            <a:r>
              <a:rPr lang="uk-UA" dirty="0"/>
              <a:t>кімнати для порціювання </a:t>
            </a:r>
            <a:r>
              <a:rPr lang="uk-UA" dirty="0" smtClean="0"/>
              <a:t>страв.</a:t>
            </a:r>
          </a:p>
          <a:p>
            <a:r>
              <a:rPr lang="uk-UA" b="1" i="1" dirty="0"/>
              <a:t>Службові </a:t>
            </a:r>
            <a:r>
              <a:rPr lang="uk-UA" b="1" i="1" dirty="0" smtClean="0"/>
              <a:t>приміщення: </a:t>
            </a:r>
            <a:r>
              <a:rPr lang="uk-UA" dirty="0" smtClean="0"/>
              <a:t>кімнати покоївок, кабінет </a:t>
            </a:r>
            <a:r>
              <a:rPr lang="uk-UA" dirty="0"/>
              <a:t>завідуючого поверхом (секцією</a:t>
            </a:r>
            <a:r>
              <a:rPr lang="uk-UA" dirty="0" smtClean="0"/>
              <a:t>).</a:t>
            </a:r>
          </a:p>
          <a:p>
            <a:r>
              <a:rPr lang="uk-UA" b="1" i="1" dirty="0" smtClean="0"/>
              <a:t>Підсобні приміщення:</a:t>
            </a:r>
            <a:r>
              <a:rPr lang="uk-UA" dirty="0" smtClean="0"/>
              <a:t> інвентарна, складська, білизняні </a:t>
            </a:r>
            <a:r>
              <a:rPr lang="uk-UA" dirty="0"/>
              <a:t>або </a:t>
            </a:r>
            <a:r>
              <a:rPr lang="uk-UA" dirty="0" smtClean="0"/>
              <a:t>окремі кімнати </a:t>
            </a:r>
            <a:r>
              <a:rPr lang="uk-UA" dirty="0"/>
              <a:t>для чистої та брудної білизни.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b="1" dirty="0" smtClean="0"/>
              <a:t>ПЛАН:</a:t>
            </a:r>
            <a:endParaRPr lang="uk-UA" b="1" dirty="0"/>
          </a:p>
        </p:txBody>
      </p:sp>
      <p:sp>
        <p:nvSpPr>
          <p:cNvPr id="4" name="Содержимое 3"/>
          <p:cNvSpPr>
            <a:spLocks noGrp="1"/>
          </p:cNvSpPr>
          <p:nvPr>
            <p:ph idx="1"/>
          </p:nvPr>
        </p:nvSpPr>
        <p:spPr>
          <a:xfrm>
            <a:off x="457200" y="1600200"/>
            <a:ext cx="8229600" cy="5069160"/>
          </a:xfrm>
        </p:spPr>
        <p:txBody>
          <a:bodyPr>
            <a:normAutofit fontScale="85000" lnSpcReduction="10000"/>
          </a:bodyPr>
          <a:lstStyle/>
          <a:p>
            <a:pPr>
              <a:buNone/>
            </a:pPr>
            <a:r>
              <a:rPr lang="uk-UA" dirty="0" smtClean="0"/>
              <a:t>1. Санітарно-гігієнічні вимоги до території готелю та</a:t>
            </a:r>
          </a:p>
          <a:p>
            <a:pPr>
              <a:buNone/>
            </a:pPr>
            <a:r>
              <a:rPr lang="uk-UA" dirty="0" smtClean="0"/>
              <a:t>її утримання.</a:t>
            </a:r>
          </a:p>
          <a:p>
            <a:pPr>
              <a:buNone/>
            </a:pPr>
            <a:r>
              <a:rPr lang="uk-UA" dirty="0" smtClean="0"/>
              <a:t>2. Санітарно-гігієнічні вимоги до вимоги до </a:t>
            </a:r>
          </a:p>
          <a:p>
            <a:pPr>
              <a:buNone/>
            </a:pPr>
            <a:r>
              <a:rPr lang="uk-UA" dirty="0" smtClean="0"/>
              <a:t>будівельних та оздоблювальних матеріалів.</a:t>
            </a:r>
          </a:p>
          <a:p>
            <a:pPr>
              <a:buNone/>
            </a:pPr>
            <a:r>
              <a:rPr lang="uk-UA" dirty="0" smtClean="0"/>
              <a:t>3. Блоки приміщень готелю,санітарно-гігієнічні вимоги </a:t>
            </a:r>
          </a:p>
          <a:p>
            <a:pPr>
              <a:buNone/>
            </a:pPr>
            <a:r>
              <a:rPr lang="uk-UA" dirty="0" smtClean="0"/>
              <a:t>до їх планування та утримання.</a:t>
            </a:r>
          </a:p>
          <a:p>
            <a:pPr>
              <a:buNone/>
            </a:pPr>
            <a:r>
              <a:rPr lang="uk-UA" dirty="0" smtClean="0"/>
              <a:t>4. Приміщення готелю, до яких пред'являються</a:t>
            </a:r>
          </a:p>
          <a:p>
            <a:pPr>
              <a:buNone/>
            </a:pPr>
            <a:r>
              <a:rPr lang="uk-UA" dirty="0" smtClean="0"/>
              <a:t>підвищені санітарно-гігієнічні вимоги.</a:t>
            </a:r>
          </a:p>
          <a:p>
            <a:pPr>
              <a:buNone/>
            </a:pPr>
            <a:r>
              <a:rPr lang="uk-UA" dirty="0" smtClean="0"/>
              <a:t>5. Санітарно-гігієнічні вимоги до готельної білизни та </a:t>
            </a:r>
          </a:p>
          <a:p>
            <a:pPr>
              <a:buNone/>
            </a:pPr>
            <a:r>
              <a:rPr lang="uk-UA" dirty="0" smtClean="0"/>
              <a:t>інвентарю.</a:t>
            </a:r>
          </a:p>
          <a:p>
            <a:pPr>
              <a:buNone/>
            </a:pPr>
            <a:r>
              <a:rPr lang="uk-UA" dirty="0" smtClean="0"/>
              <a:t>6. Санітарно-технічне обладнання готелю.</a:t>
            </a:r>
          </a:p>
          <a:p>
            <a:pPr>
              <a:buNone/>
            </a:pPr>
            <a:endParaRPr lang="uk-UA" dirty="0" smtClean="0"/>
          </a:p>
          <a:p>
            <a:pPr>
              <a:buNone/>
            </a:pPr>
            <a:endParaRPr lang="uk-UA" dirty="0" smtClean="0"/>
          </a:p>
          <a:p>
            <a:pPr>
              <a:buNone/>
            </a:pPr>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КОРИДОРИ</a:t>
            </a:r>
            <a:endParaRPr lang="uk-UA" dirty="0"/>
          </a:p>
        </p:txBody>
      </p:sp>
      <p:sp>
        <p:nvSpPr>
          <p:cNvPr id="3" name="Содержимое 2"/>
          <p:cNvSpPr>
            <a:spLocks noGrp="1"/>
          </p:cNvSpPr>
          <p:nvPr>
            <p:ph idx="1"/>
          </p:nvPr>
        </p:nvSpPr>
        <p:spPr>
          <a:xfrm>
            <a:off x="457200" y="2348880"/>
            <a:ext cx="8229600" cy="3777283"/>
          </a:xfrm>
        </p:spPr>
        <p:txBody>
          <a:bodyPr>
            <a:normAutofit lnSpcReduction="10000"/>
          </a:bodyPr>
          <a:lstStyle/>
          <a:p>
            <a:pPr>
              <a:buNone/>
            </a:pPr>
            <a:r>
              <a:rPr lang="uk-UA" dirty="0" smtClean="0"/>
              <a:t>      Без меблів, добре освітлені (світлові розриви на відстані не більше 20 м), без перепадів  рівня підлоги. Підлога повинна бути </a:t>
            </a:r>
            <a:r>
              <a:rPr lang="uk-UA" dirty="0" err="1" smtClean="0"/>
              <a:t>шумопоглинаючою</a:t>
            </a:r>
            <a:r>
              <a:rPr lang="uk-UA" dirty="0" smtClean="0"/>
              <a:t>. Ширина коридорів повинна дозволяти вільно розійтися двом особам з валізами (1,3-2,4 м), а двері – по можливості прочинятися всередину номеру.</a:t>
            </a:r>
            <a:endParaRPr lang="uk-UA" dirty="0"/>
          </a:p>
        </p:txBody>
      </p:sp>
      <p:pic>
        <p:nvPicPr>
          <p:cNvPr id="6146" name="Picture 2" descr="C:\Users\Татьяна\Desktop\скачанные файлы (3).jpg"/>
          <p:cNvPicPr>
            <a:picLocks noChangeAspect="1" noChangeArrowheads="1"/>
          </p:cNvPicPr>
          <p:nvPr/>
        </p:nvPicPr>
        <p:blipFill>
          <a:blip r:embed="rId2" cstate="print"/>
          <a:srcRect/>
          <a:stretch>
            <a:fillRect/>
          </a:stretch>
        </p:blipFill>
        <p:spPr bwMode="auto">
          <a:xfrm>
            <a:off x="683568" y="404664"/>
            <a:ext cx="3240360" cy="17281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Содержимое 3" descr="Без имени-1"/>
          <p:cNvPicPr>
            <a:picLocks noGrp="1"/>
          </p:cNvPicPr>
          <p:nvPr>
            <p:ph idx="1"/>
          </p:nvPr>
        </p:nvPicPr>
        <p:blipFill>
          <a:blip r:embed="rId2" cstate="print"/>
          <a:srcRect/>
          <a:stretch>
            <a:fillRect/>
          </a:stretch>
        </p:blipFill>
        <p:spPr bwMode="auto">
          <a:xfrm>
            <a:off x="899592" y="2132856"/>
            <a:ext cx="7488832"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lstStyle/>
          <a:p>
            <a:r>
              <a:rPr lang="uk-UA" dirty="0" smtClean="0"/>
              <a:t>Утримання приміщень готелю</a:t>
            </a:r>
            <a:endParaRPr lang="uk-UA" dirty="0"/>
          </a:p>
        </p:txBody>
      </p:sp>
      <p:sp>
        <p:nvSpPr>
          <p:cNvPr id="3" name="Содержимое 2"/>
          <p:cNvSpPr>
            <a:spLocks noGrp="1"/>
          </p:cNvSpPr>
          <p:nvPr>
            <p:ph idx="1"/>
          </p:nvPr>
        </p:nvSpPr>
        <p:spPr>
          <a:xfrm>
            <a:off x="457200" y="2060848"/>
            <a:ext cx="8229600" cy="4065315"/>
          </a:xfrm>
        </p:spPr>
        <p:txBody>
          <a:bodyPr>
            <a:normAutofit lnSpcReduction="10000"/>
          </a:bodyPr>
          <a:lstStyle/>
          <a:p>
            <a:r>
              <a:rPr lang="uk-UA" dirty="0" smtClean="0"/>
              <a:t>Постійне підтримання чистоти приміщень через регулярне прибирання.</a:t>
            </a:r>
          </a:p>
          <a:p>
            <a:r>
              <a:rPr lang="uk-UA" dirty="0" smtClean="0"/>
              <a:t>Прибирання з використанням дезінфікуючих засобів і добавок.</a:t>
            </a:r>
          </a:p>
          <a:p>
            <a:r>
              <a:rPr lang="uk-UA" dirty="0" smtClean="0"/>
              <a:t>Вчасне і регулярне сміттєвидалення</a:t>
            </a:r>
            <a:r>
              <a:rPr lang="uk-UA" b="1" i="1" dirty="0" smtClean="0"/>
              <a:t> </a:t>
            </a:r>
            <a:r>
              <a:rPr lang="uk-UA" dirty="0" smtClean="0"/>
              <a:t>та обеззаражування </a:t>
            </a:r>
            <a:r>
              <a:rPr lang="uk-UA" dirty="0" err="1" smtClean="0"/>
              <a:t>сміттєзбірників</a:t>
            </a:r>
            <a:r>
              <a:rPr lang="uk-UA" dirty="0" smtClean="0"/>
              <a:t>.</a:t>
            </a:r>
          </a:p>
          <a:p>
            <a:r>
              <a:rPr lang="uk-UA" dirty="0" smtClean="0"/>
              <a:t>Дотримання проживаючими Правил користування готелями в області санітарії.</a:t>
            </a:r>
            <a:endParaRPr lang="uk-U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b="1" dirty="0" smtClean="0"/>
              <a:t>У готелях існують приміщення, утримання яких вимагає особливо ретельного контролю за дотриманням санітарного режиму.</a:t>
            </a:r>
            <a:endParaRPr lang="uk-UA" sz="2800" b="1" dirty="0"/>
          </a:p>
        </p:txBody>
      </p:sp>
      <p:sp>
        <p:nvSpPr>
          <p:cNvPr id="3" name="Содержимое 2"/>
          <p:cNvSpPr>
            <a:spLocks noGrp="1"/>
          </p:cNvSpPr>
          <p:nvPr>
            <p:ph idx="1"/>
          </p:nvPr>
        </p:nvSpPr>
        <p:spPr>
          <a:xfrm>
            <a:off x="5652120" y="1844824"/>
            <a:ext cx="3240360" cy="4137323"/>
          </a:xfrm>
        </p:spPr>
        <p:txBody>
          <a:bodyPr>
            <a:normAutofit/>
          </a:bodyPr>
          <a:lstStyle/>
          <a:p>
            <a:r>
              <a:rPr lang="uk-UA" sz="4000" dirty="0" smtClean="0"/>
              <a:t>Перукарні.</a:t>
            </a:r>
          </a:p>
          <a:p>
            <a:r>
              <a:rPr lang="uk-UA" sz="4000" dirty="0" smtClean="0"/>
              <a:t>Сауни. </a:t>
            </a:r>
          </a:p>
          <a:p>
            <a:r>
              <a:rPr lang="uk-UA" sz="4000" dirty="0" smtClean="0"/>
              <a:t>Басейни.</a:t>
            </a:r>
          </a:p>
          <a:p>
            <a:r>
              <a:rPr lang="uk-UA" sz="4000" dirty="0" smtClean="0"/>
              <a:t>Білизняні. </a:t>
            </a:r>
          </a:p>
          <a:p>
            <a:r>
              <a:rPr lang="uk-UA" sz="4000" dirty="0" smtClean="0"/>
              <a:t>Пральні.</a:t>
            </a:r>
          </a:p>
        </p:txBody>
      </p:sp>
      <p:pic>
        <p:nvPicPr>
          <p:cNvPr id="9218" name="Picture 2" descr="C:\Users\Татьяна\Desktop\скачанные файлы.jpg"/>
          <p:cNvPicPr>
            <a:picLocks noChangeAspect="1" noChangeArrowheads="1"/>
          </p:cNvPicPr>
          <p:nvPr/>
        </p:nvPicPr>
        <p:blipFill>
          <a:blip r:embed="rId2" cstate="print"/>
          <a:srcRect/>
          <a:stretch>
            <a:fillRect/>
          </a:stretch>
        </p:blipFill>
        <p:spPr bwMode="auto">
          <a:xfrm>
            <a:off x="251520" y="1556792"/>
            <a:ext cx="2186335" cy="1518419"/>
          </a:xfrm>
          <a:prstGeom prst="rect">
            <a:avLst/>
          </a:prstGeom>
          <a:noFill/>
        </p:spPr>
      </p:pic>
      <p:pic>
        <p:nvPicPr>
          <p:cNvPr id="9219" name="Picture 3" descr="C:\Users\Татьяна\Desktop\скачанные файлы (2).jpg"/>
          <p:cNvPicPr>
            <a:picLocks noChangeAspect="1" noChangeArrowheads="1"/>
          </p:cNvPicPr>
          <p:nvPr/>
        </p:nvPicPr>
        <p:blipFill>
          <a:blip r:embed="rId3" cstate="print"/>
          <a:srcRect/>
          <a:stretch>
            <a:fillRect/>
          </a:stretch>
        </p:blipFill>
        <p:spPr bwMode="auto">
          <a:xfrm>
            <a:off x="2195736" y="2564904"/>
            <a:ext cx="2250951" cy="1775842"/>
          </a:xfrm>
          <a:prstGeom prst="rect">
            <a:avLst/>
          </a:prstGeom>
          <a:noFill/>
        </p:spPr>
      </p:pic>
      <p:pic>
        <p:nvPicPr>
          <p:cNvPr id="9220" name="Picture 4" descr="C:\Users\Татьяна\Desktop\скачанные файлы (1).jpg"/>
          <p:cNvPicPr>
            <a:picLocks noChangeAspect="1" noChangeArrowheads="1"/>
          </p:cNvPicPr>
          <p:nvPr/>
        </p:nvPicPr>
        <p:blipFill>
          <a:blip r:embed="rId4" cstate="print"/>
          <a:srcRect/>
          <a:stretch>
            <a:fillRect/>
          </a:stretch>
        </p:blipFill>
        <p:spPr bwMode="auto">
          <a:xfrm>
            <a:off x="251520" y="4005064"/>
            <a:ext cx="2371726" cy="1781175"/>
          </a:xfrm>
          <a:prstGeom prst="rect">
            <a:avLst/>
          </a:prstGeom>
          <a:noFill/>
        </p:spPr>
      </p:pic>
      <p:pic>
        <p:nvPicPr>
          <p:cNvPr id="9221" name="Picture 5" descr="C:\Users\Татьяна\Desktop\images (5).jpg"/>
          <p:cNvPicPr>
            <a:picLocks noChangeAspect="1" noChangeArrowheads="1"/>
          </p:cNvPicPr>
          <p:nvPr/>
        </p:nvPicPr>
        <p:blipFill>
          <a:blip r:embed="rId5" cstate="print"/>
          <a:srcRect/>
          <a:stretch>
            <a:fillRect/>
          </a:stretch>
        </p:blipFill>
        <p:spPr bwMode="auto">
          <a:xfrm>
            <a:off x="2627784" y="5085184"/>
            <a:ext cx="3028950" cy="15144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                       Перукарня</a:t>
            </a:r>
            <a:endParaRPr lang="uk-UA" dirty="0"/>
          </a:p>
        </p:txBody>
      </p:sp>
      <p:sp>
        <p:nvSpPr>
          <p:cNvPr id="3" name="Содержимое 2"/>
          <p:cNvSpPr>
            <a:spLocks noGrp="1"/>
          </p:cNvSpPr>
          <p:nvPr>
            <p:ph idx="1"/>
          </p:nvPr>
        </p:nvSpPr>
        <p:spPr/>
        <p:txBody>
          <a:bodyPr>
            <a:normAutofit fontScale="92500" lnSpcReduction="10000"/>
          </a:bodyPr>
          <a:lstStyle/>
          <a:p>
            <a:r>
              <a:rPr lang="uk-UA" sz="2400" dirty="0" smtClean="0"/>
              <a:t>В обладнанні перукарні повинні використовуватися матеріали, що легко очищуються. </a:t>
            </a:r>
          </a:p>
          <a:p>
            <a:r>
              <a:rPr lang="uk-UA" sz="2400" dirty="0" smtClean="0"/>
              <a:t>Усі приміщення перукарні щоденно піддаються ретельному прибиранню – до, після роботи та протягом дня; раз на тиждень виконується генеральне прибирання. Раз на місяць перукарню закривають на </a:t>
            </a:r>
            <a:r>
              <a:rPr lang="uk-UA" sz="2400" dirty="0" err="1" smtClean="0"/>
              <a:t>“санітарний</a:t>
            </a:r>
            <a:r>
              <a:rPr lang="uk-UA" sz="2400" dirty="0" smtClean="0"/>
              <a:t> </a:t>
            </a:r>
            <a:r>
              <a:rPr lang="uk-UA" sz="2400" dirty="0" err="1" smtClean="0"/>
              <a:t>день”</a:t>
            </a:r>
            <a:r>
              <a:rPr lang="uk-UA" sz="2400" dirty="0" smtClean="0"/>
              <a:t>.</a:t>
            </a:r>
          </a:p>
          <a:p>
            <a:r>
              <a:rPr lang="uk-UA" sz="2400" dirty="0" smtClean="0"/>
              <a:t>Острижене волосся збирають у спеціальне відро з кришкою або мішок із </a:t>
            </a:r>
            <a:r>
              <a:rPr lang="uk-UA" sz="2400" dirty="0" err="1" smtClean="0"/>
              <a:t>крафтпаперу</a:t>
            </a:r>
            <a:r>
              <a:rPr lang="uk-UA" sz="2400" dirty="0" smtClean="0"/>
              <a:t> і в кінці робочого дня знищують.</a:t>
            </a:r>
          </a:p>
          <a:p>
            <a:r>
              <a:rPr lang="uk-UA" sz="2400" dirty="0" smtClean="0"/>
              <a:t>Робочі інструменти майстрів </a:t>
            </a:r>
            <a:r>
              <a:rPr lang="uk-UA" sz="2400" dirty="0" err="1" smtClean="0"/>
              <a:t>дезинфікують</a:t>
            </a:r>
            <a:r>
              <a:rPr lang="uk-UA" sz="2400" dirty="0" smtClean="0"/>
              <a:t> та </a:t>
            </a:r>
            <a:r>
              <a:rPr lang="uk-UA" sz="2400" dirty="0" err="1" smtClean="0"/>
              <a:t>обеззаражують</a:t>
            </a:r>
            <a:r>
              <a:rPr lang="uk-UA" sz="2400" dirty="0" smtClean="0"/>
              <a:t> після кожного застосування, використовуючи етиловий спирт, розчин </a:t>
            </a:r>
            <a:r>
              <a:rPr lang="uk-UA" sz="2400" dirty="0" err="1" smtClean="0"/>
              <a:t>формальдегіда</a:t>
            </a:r>
            <a:r>
              <a:rPr lang="uk-UA" sz="2400" dirty="0" smtClean="0"/>
              <a:t> або </a:t>
            </a:r>
            <a:r>
              <a:rPr lang="uk-UA" sz="2400" dirty="0" err="1" smtClean="0"/>
              <a:t>хлораміна</a:t>
            </a:r>
            <a:r>
              <a:rPr lang="uk-UA" sz="2400" dirty="0" smtClean="0"/>
              <a:t> або використовують одноразові індивідуальні прибори, упаковки з якими відкривають у присутності клієнта.</a:t>
            </a:r>
          </a:p>
          <a:p>
            <a:endParaRPr lang="uk-UA" sz="2400" dirty="0"/>
          </a:p>
        </p:txBody>
      </p:sp>
      <p:pic>
        <p:nvPicPr>
          <p:cNvPr id="10243" name="Picture 3" descr="C:\Users\Татьяна\Desktop\images (2).jpg"/>
          <p:cNvPicPr>
            <a:picLocks noChangeAspect="1" noChangeArrowheads="1"/>
          </p:cNvPicPr>
          <p:nvPr/>
        </p:nvPicPr>
        <p:blipFill>
          <a:blip r:embed="rId2" cstate="print"/>
          <a:srcRect/>
          <a:stretch>
            <a:fillRect/>
          </a:stretch>
        </p:blipFill>
        <p:spPr bwMode="auto">
          <a:xfrm>
            <a:off x="660400" y="0"/>
            <a:ext cx="3767584" cy="15811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                         Сауна і басейн</a:t>
            </a:r>
            <a:endParaRPr lang="uk-UA" dirty="0"/>
          </a:p>
        </p:txBody>
      </p:sp>
      <p:sp>
        <p:nvSpPr>
          <p:cNvPr id="3" name="Содержимое 2"/>
          <p:cNvSpPr>
            <a:spLocks noGrp="1"/>
          </p:cNvSpPr>
          <p:nvPr>
            <p:ph idx="1"/>
          </p:nvPr>
        </p:nvSpPr>
        <p:spPr>
          <a:xfrm>
            <a:off x="457200" y="1988840"/>
            <a:ext cx="8229600" cy="4608512"/>
          </a:xfrm>
        </p:spPr>
        <p:txBody>
          <a:bodyPr>
            <a:normAutofit/>
          </a:bodyPr>
          <a:lstStyle/>
          <a:p>
            <a:r>
              <a:rPr lang="uk-UA" sz="2400" dirty="0" smtClean="0"/>
              <a:t>Обладнання мусить бути з матеріалів, що легко піддаються очищенню та дезінфекції (хлорування, бромування). </a:t>
            </a:r>
          </a:p>
          <a:p>
            <a:r>
              <a:rPr lang="uk-UA" sz="2400" dirty="0" smtClean="0"/>
              <a:t>Щогодини повинен проводитись аналіз води у басейні (визначення мутності, </a:t>
            </a:r>
            <a:r>
              <a:rPr lang="uk-UA" sz="2400" dirty="0" err="1" smtClean="0"/>
              <a:t>кольорності</a:t>
            </a:r>
            <a:r>
              <a:rPr lang="uk-UA" sz="2400" dirty="0" smtClean="0"/>
              <a:t>, запаху, температури, залишкового хлору тощо).</a:t>
            </a:r>
          </a:p>
          <a:p>
            <a:r>
              <a:rPr lang="uk-UA" sz="2400" dirty="0" smtClean="0"/>
              <a:t>У саунах і басейнах повинні бути правила внутрішнього розпорядку, затверджені санітарним лікарем і доступні для ознайомлення відвідувачам. Не рекомендується відвідування саун і басейнів особам з хворобливими ураженнями шкіри.</a:t>
            </a:r>
          </a:p>
          <a:p>
            <a:endParaRPr lang="uk-UA" sz="2400" dirty="0"/>
          </a:p>
        </p:txBody>
      </p:sp>
      <p:pic>
        <p:nvPicPr>
          <p:cNvPr id="11266" name="Picture 2" descr="C:\Users\Татьяна\Desktop\IMG_3451.jpg"/>
          <p:cNvPicPr>
            <a:picLocks noChangeAspect="1" noChangeArrowheads="1"/>
          </p:cNvPicPr>
          <p:nvPr/>
        </p:nvPicPr>
        <p:blipFill>
          <a:blip r:embed="rId2" cstate="print"/>
          <a:srcRect/>
          <a:stretch>
            <a:fillRect/>
          </a:stretch>
        </p:blipFill>
        <p:spPr bwMode="auto">
          <a:xfrm>
            <a:off x="1259632" y="188640"/>
            <a:ext cx="2736304" cy="1628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                          Білизняна</a:t>
            </a:r>
            <a:endParaRPr lang="uk-UA" dirty="0"/>
          </a:p>
        </p:txBody>
      </p:sp>
      <p:sp>
        <p:nvSpPr>
          <p:cNvPr id="3" name="Содержимое 2"/>
          <p:cNvSpPr>
            <a:spLocks noGrp="1"/>
          </p:cNvSpPr>
          <p:nvPr>
            <p:ph idx="1"/>
          </p:nvPr>
        </p:nvSpPr>
        <p:spPr>
          <a:xfrm>
            <a:off x="457200" y="1916832"/>
            <a:ext cx="8229600" cy="4941168"/>
          </a:xfrm>
        </p:spPr>
        <p:txBody>
          <a:bodyPr>
            <a:normAutofit fontScale="77500" lnSpcReduction="20000"/>
          </a:bodyPr>
          <a:lstStyle/>
          <a:p>
            <a:r>
              <a:rPr lang="uk-UA" dirty="0" smtClean="0"/>
              <a:t>Стіни та підлога у приміщеннях для білизни повинні бути з матеріалів, що легко миються. </a:t>
            </a:r>
          </a:p>
          <a:p>
            <a:r>
              <a:rPr lang="uk-UA" dirty="0" smtClean="0"/>
              <a:t>Приміщення для зберігання чистої білизни обладнують шафами чи стелажами з гладким гігієнічним покриттям.</a:t>
            </a:r>
          </a:p>
          <a:p>
            <a:r>
              <a:rPr lang="uk-UA" dirty="0" smtClean="0"/>
              <a:t> У приміщеннях, де зберігають брудну білизну, повинні бути решітки на підлозі та раковини з підводкою холодної та гарячої води. Чиста та брудна білизна не повинні ніде дотикатися. </a:t>
            </a:r>
          </a:p>
          <a:p>
            <a:r>
              <a:rPr lang="uk-UA" dirty="0" smtClean="0"/>
              <a:t>Кастелянша, яка працює з ними послідовно, у перерві миє руки та змінює халати. Щоденно - вологе прибирання, раз на тиждень – генеральне. </a:t>
            </a:r>
          </a:p>
          <a:p>
            <a:r>
              <a:rPr lang="uk-UA" dirty="0" err="1" smtClean="0"/>
              <a:t>Дезобробку</a:t>
            </a:r>
            <a:r>
              <a:rPr lang="uk-UA" dirty="0" smtClean="0"/>
              <a:t> ковдр, подушок, матраців не рідше разу на три місяці проводить </a:t>
            </a:r>
            <a:r>
              <a:rPr lang="uk-UA" dirty="0" err="1" smtClean="0"/>
              <a:t>дезинфекційне</a:t>
            </a:r>
            <a:r>
              <a:rPr lang="uk-UA" dirty="0" smtClean="0"/>
              <a:t> бюро </a:t>
            </a:r>
            <a:r>
              <a:rPr lang="uk-UA" dirty="0" err="1" smtClean="0"/>
              <a:t>санепідстанції</a:t>
            </a:r>
            <a:r>
              <a:rPr lang="uk-UA" dirty="0" smtClean="0"/>
              <a:t> за договором з адміністрацією готелю.</a:t>
            </a:r>
            <a:endParaRPr lang="uk-UA" dirty="0"/>
          </a:p>
        </p:txBody>
      </p:sp>
      <p:pic>
        <p:nvPicPr>
          <p:cNvPr id="12290" name="Picture 2" descr="C:\Users\Татьяна\Desktop\images (4).jpg"/>
          <p:cNvPicPr>
            <a:picLocks noChangeAspect="1" noChangeArrowheads="1"/>
          </p:cNvPicPr>
          <p:nvPr/>
        </p:nvPicPr>
        <p:blipFill>
          <a:blip r:embed="rId2" cstate="print"/>
          <a:srcRect/>
          <a:stretch>
            <a:fillRect/>
          </a:stretch>
        </p:blipFill>
        <p:spPr bwMode="auto">
          <a:xfrm>
            <a:off x="971600" y="0"/>
            <a:ext cx="3240360" cy="198884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                        Пральня</a:t>
            </a:r>
            <a:endParaRPr lang="uk-UA" dirty="0"/>
          </a:p>
        </p:txBody>
      </p:sp>
      <p:sp>
        <p:nvSpPr>
          <p:cNvPr id="3" name="Содержимое 2"/>
          <p:cNvSpPr>
            <a:spLocks noGrp="1"/>
          </p:cNvSpPr>
          <p:nvPr>
            <p:ph idx="1"/>
          </p:nvPr>
        </p:nvSpPr>
        <p:spPr>
          <a:xfrm>
            <a:off x="457200" y="1600200"/>
            <a:ext cx="8229600" cy="4997152"/>
          </a:xfrm>
        </p:spPr>
        <p:txBody>
          <a:bodyPr>
            <a:normAutofit fontScale="92500" lnSpcReduction="10000"/>
          </a:bodyPr>
          <a:lstStyle/>
          <a:p>
            <a:r>
              <a:rPr lang="uk-UA" sz="2500" dirty="0" smtClean="0"/>
              <a:t>Повинна займати спеціальне приміщення на цокольному або підвальному поверхах готельного будинку з окремими входами для здачі брудної й отримання випраної білизни.</a:t>
            </a:r>
          </a:p>
          <a:p>
            <a:r>
              <a:rPr lang="uk-UA" sz="2500" dirty="0" smtClean="0"/>
              <a:t>Обладнання пральні, розташування машин та  опорядження приміщень повинні допускати легке та швидке очищення, стіни та внутрішні перегородки – з вологостійких матеріалів.</a:t>
            </a:r>
          </a:p>
          <a:p>
            <a:r>
              <a:rPr lang="uk-UA" sz="2500" dirty="0" smtClean="0"/>
              <a:t>При встановленні машин та устаткування слід передбачати заходи, що зменшують вібрацію.</a:t>
            </a:r>
          </a:p>
          <a:p>
            <a:r>
              <a:rPr lang="uk-UA" sz="2400" dirty="0" smtClean="0"/>
              <a:t>Обробка білизни в них повинна відповідати встановленим </a:t>
            </a:r>
            <a:r>
              <a:rPr lang="uk-UA" sz="2400" dirty="0" err="1" smtClean="0"/>
              <a:t>санслужбами</a:t>
            </a:r>
            <a:r>
              <a:rPr lang="uk-UA" sz="2400" dirty="0" smtClean="0"/>
              <a:t> правилам технологічного процесу. </a:t>
            </a:r>
          </a:p>
          <a:p>
            <a:r>
              <a:rPr lang="uk-UA" sz="2400" dirty="0" smtClean="0"/>
              <a:t>На початку робочого дня та після його закінчення приміщення пральні,  обладнання та опорядження ретельно прибирають та очищують. Генеральне прибирання пральні повинно проводитись не рідше разу на тиждень.</a:t>
            </a:r>
          </a:p>
          <a:p>
            <a:endParaRPr lang="uk-UA" sz="2400" dirty="0" smtClean="0"/>
          </a:p>
          <a:p>
            <a:endParaRPr lang="uk-UA" sz="2400" dirty="0" smtClean="0"/>
          </a:p>
          <a:p>
            <a:endParaRPr lang="uk-UA" sz="2400" dirty="0"/>
          </a:p>
        </p:txBody>
      </p:sp>
      <p:pic>
        <p:nvPicPr>
          <p:cNvPr id="13315" name="Picture 3" descr="C:\Users\Татьяна\Desktop\скачанные файлы.jpg"/>
          <p:cNvPicPr>
            <a:picLocks noChangeAspect="1" noChangeArrowheads="1"/>
          </p:cNvPicPr>
          <p:nvPr/>
        </p:nvPicPr>
        <p:blipFill>
          <a:blip r:embed="rId2" cstate="print"/>
          <a:srcRect/>
          <a:stretch>
            <a:fillRect/>
          </a:stretch>
        </p:blipFill>
        <p:spPr bwMode="auto">
          <a:xfrm>
            <a:off x="1475656" y="0"/>
            <a:ext cx="2736304" cy="155679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r>
              <a:rPr lang="uk-UA" b="1" dirty="0" smtClean="0"/>
              <a:t>Приміщення ресторанного господарства</a:t>
            </a:r>
            <a:endParaRPr lang="uk-UA" b="1" dirty="0"/>
          </a:p>
        </p:txBody>
      </p:sp>
      <p:sp>
        <p:nvSpPr>
          <p:cNvPr id="4" name="Содержимое 3"/>
          <p:cNvSpPr>
            <a:spLocks noGrp="1"/>
          </p:cNvSpPr>
          <p:nvPr>
            <p:ph sz="half" idx="1"/>
          </p:nvPr>
        </p:nvSpPr>
        <p:spPr>
          <a:xfrm>
            <a:off x="251520" y="1600200"/>
            <a:ext cx="2880320" cy="5069160"/>
          </a:xfrm>
        </p:spPr>
        <p:txBody>
          <a:bodyPr>
            <a:normAutofit fontScale="92500" lnSpcReduction="20000"/>
          </a:bodyPr>
          <a:lstStyle/>
          <a:p>
            <a:endParaRPr lang="uk-UA" dirty="0"/>
          </a:p>
        </p:txBody>
      </p:sp>
      <p:sp>
        <p:nvSpPr>
          <p:cNvPr id="5" name="Содержимое 4"/>
          <p:cNvSpPr>
            <a:spLocks noGrp="1"/>
          </p:cNvSpPr>
          <p:nvPr>
            <p:ph sz="half" idx="2"/>
          </p:nvPr>
        </p:nvSpPr>
        <p:spPr>
          <a:xfrm>
            <a:off x="3275856" y="1600200"/>
            <a:ext cx="5410944" cy="5069160"/>
          </a:xfrm>
        </p:spPr>
        <p:txBody>
          <a:bodyPr>
            <a:normAutofit fontScale="92500" lnSpcReduction="20000"/>
          </a:bodyPr>
          <a:lstStyle/>
          <a:p>
            <a:r>
              <a:rPr lang="uk-UA" sz="2000" dirty="0" smtClean="0"/>
              <a:t>Окремі склади для зберігання різних видів продуктів (м’ясо, риба, овочі, смакові продукти і т.д.)</a:t>
            </a:r>
          </a:p>
          <a:p>
            <a:r>
              <a:rPr lang="uk-UA" sz="2000" dirty="0" smtClean="0"/>
              <a:t>Окремі виробничі цехи (заготівельний і доготівельний, м'ясний, рибний, кондитерський і т.д.)</a:t>
            </a:r>
          </a:p>
          <a:p>
            <a:r>
              <a:rPr lang="uk-UA" sz="2000" dirty="0" smtClean="0"/>
              <a:t>Працівники цехів – закрита </a:t>
            </a:r>
            <a:r>
              <a:rPr lang="uk-UA" sz="2000" dirty="0" err="1" smtClean="0"/>
              <a:t>спецформа</a:t>
            </a:r>
            <a:r>
              <a:rPr lang="uk-UA" sz="2000" dirty="0" smtClean="0"/>
              <a:t>, обов'язкове проходження медоглядів персоналом.</a:t>
            </a:r>
          </a:p>
          <a:p>
            <a:r>
              <a:rPr lang="uk-UA" sz="2000" dirty="0" smtClean="0"/>
              <a:t>У мийній використання екологічно безпечних засобів.</a:t>
            </a:r>
          </a:p>
          <a:p>
            <a:r>
              <a:rPr lang="uk-UA" sz="2000" dirty="0" smtClean="0"/>
              <a:t>Постійне вологе прибирання.</a:t>
            </a:r>
          </a:p>
          <a:p>
            <a:r>
              <a:rPr lang="uk-UA" sz="2000" dirty="0" smtClean="0"/>
              <a:t>Маркування продукції (термін використання/зберігання).</a:t>
            </a:r>
          </a:p>
          <a:p>
            <a:r>
              <a:rPr lang="uk-UA" sz="2000" dirty="0" smtClean="0"/>
              <a:t>Вчасне вивезення відходів, вибраковка зіпсованої та протермінованої продукції.</a:t>
            </a:r>
          </a:p>
          <a:p>
            <a:r>
              <a:rPr lang="uk-UA" sz="2000" dirty="0" smtClean="0"/>
              <a:t>Періодичні санітарні дні.</a:t>
            </a:r>
          </a:p>
          <a:p>
            <a:r>
              <a:rPr lang="uk-UA" sz="2000" dirty="0" smtClean="0"/>
              <a:t>Контроль санлікаря, періодичний санітарний контроль.</a:t>
            </a:r>
          </a:p>
          <a:p>
            <a:endParaRPr lang="uk-UA" sz="2400" dirty="0"/>
          </a:p>
        </p:txBody>
      </p:sp>
      <p:pic>
        <p:nvPicPr>
          <p:cNvPr id="1026" name="Picture 2" descr="C:\Users\Татьяна\Desktop\Kitchen-Requirements.jpg"/>
          <p:cNvPicPr>
            <a:picLocks noChangeAspect="1" noChangeArrowheads="1"/>
          </p:cNvPicPr>
          <p:nvPr/>
        </p:nvPicPr>
        <p:blipFill>
          <a:blip r:embed="rId2" cstate="print"/>
          <a:srcRect/>
          <a:stretch>
            <a:fillRect/>
          </a:stretch>
        </p:blipFill>
        <p:spPr bwMode="auto">
          <a:xfrm>
            <a:off x="251520" y="1628800"/>
            <a:ext cx="2880320" cy="2088231"/>
          </a:xfrm>
          <a:prstGeom prst="rect">
            <a:avLst/>
          </a:prstGeom>
          <a:noFill/>
        </p:spPr>
      </p:pic>
      <p:pic>
        <p:nvPicPr>
          <p:cNvPr id="1027" name="Picture 3" descr="C:\Users\Татьяна\Desktop\ventilyaciya-kafe-stolovyh_4.jpg"/>
          <p:cNvPicPr>
            <a:picLocks noChangeAspect="1" noChangeArrowheads="1"/>
          </p:cNvPicPr>
          <p:nvPr/>
        </p:nvPicPr>
        <p:blipFill>
          <a:blip r:embed="rId3" cstate="print"/>
          <a:srcRect/>
          <a:stretch>
            <a:fillRect/>
          </a:stretch>
        </p:blipFill>
        <p:spPr bwMode="auto">
          <a:xfrm>
            <a:off x="251521" y="4437112"/>
            <a:ext cx="2952328" cy="1800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0"/>
            <a:ext cx="8229600" cy="836712"/>
          </a:xfrm>
        </p:spPr>
        <p:txBody>
          <a:bodyPr>
            <a:normAutofit fontScale="90000"/>
          </a:bodyPr>
          <a:lstStyle/>
          <a:p>
            <a:r>
              <a:rPr lang="uk-UA" sz="2700" b="1" dirty="0" smtClean="0"/>
              <a:t/>
            </a:r>
            <a:br>
              <a:rPr lang="uk-UA" sz="2700" b="1" dirty="0" smtClean="0"/>
            </a:br>
            <a:r>
              <a:rPr lang="uk-UA" sz="2700" b="1" dirty="0" smtClean="0"/>
              <a:t/>
            </a:r>
            <a:br>
              <a:rPr lang="uk-UA" sz="2700" b="1" dirty="0" smtClean="0"/>
            </a:br>
            <a:r>
              <a:rPr lang="uk-UA" sz="2700" b="1" dirty="0" smtClean="0"/>
              <a:t>Санітарно-гігієнічні вимоги до готельної білизни та </a:t>
            </a:r>
            <a:br>
              <a:rPr lang="uk-UA" sz="2700" b="1" dirty="0" smtClean="0"/>
            </a:br>
            <a:r>
              <a:rPr lang="uk-UA" sz="2700" b="1" dirty="0" smtClean="0"/>
              <a:t>інвентарю.</a:t>
            </a:r>
            <a:r>
              <a:rPr lang="uk-UA" dirty="0" smtClean="0"/>
              <a:t/>
            </a:r>
            <a:br>
              <a:rPr lang="uk-UA" dirty="0" smtClean="0"/>
            </a:br>
            <a:endParaRPr lang="uk-UA" dirty="0"/>
          </a:p>
        </p:txBody>
      </p:sp>
      <p:sp>
        <p:nvSpPr>
          <p:cNvPr id="5" name="Текст 4"/>
          <p:cNvSpPr>
            <a:spLocks noGrp="1"/>
          </p:cNvSpPr>
          <p:nvPr>
            <p:ph type="body" idx="1"/>
          </p:nvPr>
        </p:nvSpPr>
        <p:spPr>
          <a:xfrm>
            <a:off x="457200" y="1844824"/>
            <a:ext cx="4040188" cy="504055"/>
          </a:xfrm>
        </p:spPr>
        <p:txBody>
          <a:bodyPr/>
          <a:lstStyle/>
          <a:p>
            <a:r>
              <a:rPr lang="uk-UA" dirty="0" smtClean="0"/>
              <a:t>БІЛИЗНА</a:t>
            </a:r>
            <a:endParaRPr lang="uk-UA" dirty="0"/>
          </a:p>
        </p:txBody>
      </p:sp>
      <p:sp>
        <p:nvSpPr>
          <p:cNvPr id="6" name="Содержимое 5"/>
          <p:cNvSpPr>
            <a:spLocks noGrp="1"/>
          </p:cNvSpPr>
          <p:nvPr>
            <p:ph sz="half" idx="2"/>
          </p:nvPr>
        </p:nvSpPr>
        <p:spPr>
          <a:xfrm>
            <a:off x="457200" y="2348880"/>
            <a:ext cx="4040188" cy="4320480"/>
          </a:xfrm>
        </p:spPr>
        <p:txBody>
          <a:bodyPr>
            <a:normAutofit fontScale="92500"/>
          </a:bodyPr>
          <a:lstStyle/>
          <a:p>
            <a:r>
              <a:rPr lang="uk-UA" dirty="0" smtClean="0"/>
              <a:t>Комплектність білизни.</a:t>
            </a:r>
          </a:p>
          <a:p>
            <a:r>
              <a:rPr lang="uk-UA" dirty="0" smtClean="0"/>
              <a:t>Норми забезпеченості (кількість комплектів на місце) в залежності від призначення і класу готелю та наявності пральні.</a:t>
            </a:r>
          </a:p>
          <a:p>
            <a:r>
              <a:rPr lang="uk-UA" dirty="0" smtClean="0"/>
              <a:t>Термін змінності.</a:t>
            </a:r>
          </a:p>
          <a:p>
            <a:r>
              <a:rPr lang="uk-UA" dirty="0" smtClean="0"/>
              <a:t>Матеріал.</a:t>
            </a:r>
          </a:p>
          <a:p>
            <a:r>
              <a:rPr lang="uk-UA" dirty="0" smtClean="0"/>
              <a:t>Чиста, без плям, випрана та випрасувана.</a:t>
            </a:r>
          </a:p>
          <a:p>
            <a:r>
              <a:rPr lang="uk-UA" dirty="0" smtClean="0"/>
              <a:t>Промаркована.</a:t>
            </a:r>
          </a:p>
          <a:p>
            <a:endParaRPr lang="uk-UA" dirty="0" smtClean="0"/>
          </a:p>
          <a:p>
            <a:endParaRPr lang="uk-UA" dirty="0" smtClean="0"/>
          </a:p>
          <a:p>
            <a:endParaRPr lang="uk-UA" dirty="0"/>
          </a:p>
        </p:txBody>
      </p:sp>
      <p:sp>
        <p:nvSpPr>
          <p:cNvPr id="7" name="Текст 6"/>
          <p:cNvSpPr>
            <a:spLocks noGrp="1"/>
          </p:cNvSpPr>
          <p:nvPr>
            <p:ph type="body" sz="quarter" idx="3"/>
          </p:nvPr>
        </p:nvSpPr>
        <p:spPr>
          <a:xfrm>
            <a:off x="4645025" y="980729"/>
            <a:ext cx="4041775" cy="504056"/>
          </a:xfrm>
        </p:spPr>
        <p:txBody>
          <a:bodyPr/>
          <a:lstStyle/>
          <a:p>
            <a:r>
              <a:rPr lang="uk-UA" dirty="0" smtClean="0"/>
              <a:t>ІНВЕНТАР</a:t>
            </a:r>
            <a:endParaRPr lang="uk-UA" dirty="0"/>
          </a:p>
        </p:txBody>
      </p:sp>
      <p:sp>
        <p:nvSpPr>
          <p:cNvPr id="8" name="Содержимое 7"/>
          <p:cNvSpPr>
            <a:spLocks noGrp="1"/>
          </p:cNvSpPr>
          <p:nvPr>
            <p:ph sz="quarter" idx="4"/>
          </p:nvPr>
        </p:nvSpPr>
        <p:spPr>
          <a:xfrm>
            <a:off x="4645025" y="1556792"/>
            <a:ext cx="4041775" cy="4569371"/>
          </a:xfrm>
        </p:spPr>
        <p:txBody>
          <a:bodyPr/>
          <a:lstStyle/>
          <a:p>
            <a:r>
              <a:rPr lang="uk-UA" dirty="0" smtClean="0"/>
              <a:t>Зберігатися в окремому приміщенні (інвентарна).</a:t>
            </a:r>
          </a:p>
          <a:p>
            <a:r>
              <a:rPr lang="uk-UA" dirty="0" smtClean="0"/>
              <a:t>Утримуватись в чистоті.</a:t>
            </a:r>
          </a:p>
          <a:p>
            <a:r>
              <a:rPr lang="uk-UA" dirty="0" smtClean="0"/>
              <a:t>Мати маркування відповідно до використання.</a:t>
            </a:r>
            <a:endParaRPr lang="uk-UA" dirty="0"/>
          </a:p>
        </p:txBody>
      </p:sp>
      <p:pic>
        <p:nvPicPr>
          <p:cNvPr id="14338" name="Picture 2" descr="C:\Users\Татьяна\Desktop\images.jpg"/>
          <p:cNvPicPr>
            <a:picLocks noChangeAspect="1" noChangeArrowheads="1"/>
          </p:cNvPicPr>
          <p:nvPr/>
        </p:nvPicPr>
        <p:blipFill>
          <a:blip r:embed="rId2" cstate="print"/>
          <a:srcRect/>
          <a:stretch>
            <a:fillRect/>
          </a:stretch>
        </p:blipFill>
        <p:spPr bwMode="auto">
          <a:xfrm>
            <a:off x="395536" y="476672"/>
            <a:ext cx="2808312" cy="1368152"/>
          </a:xfrm>
          <a:prstGeom prst="rect">
            <a:avLst/>
          </a:prstGeom>
          <a:noFill/>
        </p:spPr>
      </p:pic>
      <p:pic>
        <p:nvPicPr>
          <p:cNvPr id="14339" name="Picture 3" descr="C:\Users\Татьяна\Desktop\скачанные файлы (1).jpg"/>
          <p:cNvPicPr>
            <a:picLocks noChangeAspect="1" noChangeArrowheads="1"/>
          </p:cNvPicPr>
          <p:nvPr/>
        </p:nvPicPr>
        <p:blipFill>
          <a:blip r:embed="rId3" cstate="print"/>
          <a:srcRect/>
          <a:stretch>
            <a:fillRect/>
          </a:stretch>
        </p:blipFill>
        <p:spPr bwMode="auto">
          <a:xfrm>
            <a:off x="5796136" y="4293096"/>
            <a:ext cx="2232248" cy="21779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i="1" dirty="0"/>
              <a:t>Вимоги до території, будинку готелю та його технічного обладнання</a:t>
            </a:r>
            <a:r>
              <a:rPr lang="uk-UA" sz="2800" dirty="0"/>
              <a:t> </a:t>
            </a:r>
          </a:p>
        </p:txBody>
      </p:sp>
      <p:sp>
        <p:nvSpPr>
          <p:cNvPr id="3" name="Содержимое 2"/>
          <p:cNvSpPr>
            <a:spLocks noGrp="1"/>
          </p:cNvSpPr>
          <p:nvPr>
            <p:ph idx="1"/>
          </p:nvPr>
        </p:nvSpPr>
        <p:spPr>
          <a:xfrm>
            <a:off x="457200" y="1340768"/>
            <a:ext cx="8229600" cy="5517232"/>
          </a:xfrm>
        </p:spPr>
        <p:txBody>
          <a:bodyPr>
            <a:noAutofit/>
          </a:bodyPr>
          <a:lstStyle/>
          <a:p>
            <a:pPr>
              <a:buNone/>
            </a:pPr>
            <a:r>
              <a:rPr lang="uk-UA" sz="2100" dirty="0" smtClean="0"/>
              <a:t>            Готель </a:t>
            </a:r>
            <a:r>
              <a:rPr lang="uk-UA" sz="2100" dirty="0"/>
              <a:t>необхідно розміщувати у сприятливих, екологічно безпечних умовах. Так, земельна ділянка, на якій планується звести готель, не повинна бути заболоченою, занадто сухою, мусить бути  озелененою. Вона повинна бути відокремленою від великої магістралі та сусідніх територій зеленою смугою. Розташування будинку на території планується з урахуванням особливостей місцевого клімату – бажано, щоб сонце потрапляло в усі його приміщення протягом дня. Але у спекотливих регіонах доступ сонця краще обмежити, наприклад, за допомогою захисних архітектурно-художніх плит на фасаді. У регіонах з холодною зимою готельний вестибюль можна відокремити не тільки подвійним тамбуром при вході, але й повітряною теплою завісою, облаштованою в цьому тамбурі. На території готелю повинні бути передбачені автостоянка, рекреаційна зона (</a:t>
            </a:r>
            <a:r>
              <a:rPr lang="uk-UA" sz="2100" dirty="0" smtClean="0"/>
              <a:t>обов’язкова </a:t>
            </a:r>
            <a:r>
              <a:rPr lang="uk-UA" sz="2100" dirty="0"/>
              <a:t>для курортних готелів), зручні під’їзди до будинку, окремий господарський двір і спеціально відведені місця для сміттєвидалення.</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Autofit/>
          </a:bodyPr>
          <a:lstStyle/>
          <a:p>
            <a:r>
              <a:rPr lang="uk-UA" sz="2800" dirty="0"/>
              <a:t>Велику роль у створенні найкращих умов для збереження здоров’я та гарного самопочуття  проживаючих у готелі відіграє його оснащення відповідними технічними системами. </a:t>
            </a:r>
          </a:p>
        </p:txBody>
      </p:sp>
      <p:sp>
        <p:nvSpPr>
          <p:cNvPr id="3" name="Содержимое 2"/>
          <p:cNvSpPr>
            <a:spLocks noGrp="1"/>
          </p:cNvSpPr>
          <p:nvPr>
            <p:ph idx="1"/>
          </p:nvPr>
        </p:nvSpPr>
        <p:spPr>
          <a:xfrm>
            <a:off x="395536" y="2204864"/>
            <a:ext cx="8229600" cy="3993307"/>
          </a:xfrm>
        </p:spPr>
        <p:txBody>
          <a:bodyPr/>
          <a:lstStyle/>
          <a:p>
            <a:pPr>
              <a:buFont typeface="Wingdings" pitchFamily="2" charset="2"/>
              <a:buChar char="Ø"/>
            </a:pPr>
            <a:r>
              <a:rPr lang="uk-UA" dirty="0" smtClean="0"/>
              <a:t> водопровід </a:t>
            </a:r>
            <a:r>
              <a:rPr lang="uk-UA" dirty="0"/>
              <a:t>(гаряче та холодне водопостачання</a:t>
            </a:r>
            <a:r>
              <a:rPr lang="uk-UA" dirty="0" smtClean="0"/>
              <a:t>);</a:t>
            </a:r>
          </a:p>
          <a:p>
            <a:pPr>
              <a:buFont typeface="Wingdings" pitchFamily="2" charset="2"/>
              <a:buChar char="Ø"/>
            </a:pPr>
            <a:r>
              <a:rPr lang="uk-UA" dirty="0" smtClean="0"/>
              <a:t> каналізація;</a:t>
            </a:r>
          </a:p>
          <a:p>
            <a:pPr>
              <a:buFont typeface="Wingdings" pitchFamily="2" charset="2"/>
              <a:buChar char="Ø"/>
            </a:pPr>
            <a:r>
              <a:rPr lang="uk-UA" dirty="0" smtClean="0"/>
              <a:t> опалення;</a:t>
            </a:r>
          </a:p>
          <a:p>
            <a:pPr>
              <a:buFont typeface="Wingdings" pitchFamily="2" charset="2"/>
              <a:buChar char="Ø"/>
            </a:pPr>
            <a:r>
              <a:rPr lang="uk-UA" dirty="0" smtClean="0"/>
              <a:t> </a:t>
            </a:r>
            <a:r>
              <a:rPr lang="uk-UA" dirty="0"/>
              <a:t>вентиляція та </a:t>
            </a:r>
            <a:r>
              <a:rPr lang="uk-UA" dirty="0" smtClean="0"/>
              <a:t>кондиціювання;</a:t>
            </a:r>
            <a:endParaRPr lang="en-US" smtClean="0"/>
          </a:p>
          <a:p>
            <a:pPr>
              <a:buFont typeface="Wingdings" pitchFamily="2" charset="2"/>
              <a:buChar char="Ø"/>
            </a:pPr>
            <a:r>
              <a:rPr lang="uk-UA" smtClean="0"/>
              <a:t> </a:t>
            </a:r>
            <a:r>
              <a:rPr lang="uk-UA" dirty="0" smtClean="0"/>
              <a:t>освітлення;</a:t>
            </a:r>
          </a:p>
          <a:p>
            <a:pPr>
              <a:buFont typeface="Wingdings" pitchFamily="2" charset="2"/>
              <a:buChar char="Ø"/>
            </a:pPr>
            <a:r>
              <a:rPr lang="uk-UA" dirty="0" smtClean="0"/>
              <a:t> </a:t>
            </a:r>
            <a:r>
              <a:rPr lang="uk-UA" dirty="0"/>
              <a:t>звукоізоляція тощо.</a:t>
            </a:r>
          </a:p>
          <a:p>
            <a:endParaRPr lang="uk-U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98378"/>
          </a:xfrm>
        </p:spPr>
        <p:txBody>
          <a:bodyPr>
            <a:normAutofit/>
          </a:bodyPr>
          <a:lstStyle/>
          <a:p>
            <a:r>
              <a:rPr lang="uk-UA" sz="4000" b="1" i="1" dirty="0"/>
              <a:t>Житлові приміщення мусять бути просторими, сухими, з комфортною температурою, в них повинні бути забезпечені чистота повітря та тиша. </a:t>
            </a:r>
          </a:p>
        </p:txBody>
      </p:sp>
      <p:sp>
        <p:nvSpPr>
          <p:cNvPr id="3" name="Содержимое 2"/>
          <p:cNvSpPr>
            <a:spLocks noGrp="1"/>
          </p:cNvSpPr>
          <p:nvPr>
            <p:ph idx="1"/>
          </p:nvPr>
        </p:nvSpPr>
        <p:spPr>
          <a:xfrm>
            <a:off x="457200" y="3861048"/>
            <a:ext cx="8229600" cy="2265115"/>
          </a:xfrm>
        </p:spPr>
        <p:txBody>
          <a:bodyPr>
            <a:normAutofit/>
          </a:bodyPr>
          <a:lstStyle/>
          <a:p>
            <a:pPr algn="ctr">
              <a:buNone/>
            </a:pPr>
            <a:r>
              <a:rPr lang="uk-UA" sz="4000" dirty="0"/>
              <a:t>Це досягається через підтримання у приміщеннях готелю оптимального </a:t>
            </a:r>
            <a:r>
              <a:rPr lang="uk-UA" sz="4000" b="1" dirty="0"/>
              <a:t>мікроклімату.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smtClean="0"/>
              <a:t>Санітарне утримання території</a:t>
            </a:r>
            <a:br>
              <a:rPr lang="uk-UA" sz="3600" b="1" dirty="0" smtClean="0"/>
            </a:br>
            <a:r>
              <a:rPr lang="uk-UA" sz="3600" b="1" dirty="0" smtClean="0"/>
              <a:t>готелю</a:t>
            </a:r>
            <a:endParaRPr lang="uk-UA" sz="3600" b="1" dirty="0"/>
          </a:p>
        </p:txBody>
      </p:sp>
      <p:sp>
        <p:nvSpPr>
          <p:cNvPr id="3" name="Содержимое 2"/>
          <p:cNvSpPr>
            <a:spLocks noGrp="1"/>
          </p:cNvSpPr>
          <p:nvPr>
            <p:ph idx="1"/>
          </p:nvPr>
        </p:nvSpPr>
        <p:spPr>
          <a:xfrm>
            <a:off x="457200" y="1600201"/>
            <a:ext cx="8229600" cy="3556991"/>
          </a:xfrm>
        </p:spPr>
        <p:txBody>
          <a:bodyPr>
            <a:normAutofit fontScale="85000" lnSpcReduction="10000"/>
          </a:bodyPr>
          <a:lstStyle/>
          <a:p>
            <a:r>
              <a:rPr lang="uk-UA" sz="2600" dirty="0" smtClean="0"/>
              <a:t>Біля головного входу повинні стояти урни для сміття, які слід регулярно звільняти від сміття й мити.</a:t>
            </a:r>
          </a:p>
          <a:p>
            <a:r>
              <a:rPr lang="uk-UA" sz="2600" dirty="0" smtClean="0"/>
              <a:t>Тротуари прибирають на всій протяжності території готелю, проїжджу частину – до середини вулиці, доглядають за зеленими насадженнями.</a:t>
            </a:r>
          </a:p>
          <a:p>
            <a:r>
              <a:rPr lang="uk-UA" sz="2600" dirty="0" smtClean="0"/>
              <a:t>Влітку територію поливають водою, змітаючи калюжі у водостоки, взимку – своєчасно звільняють від снігу й льоду.</a:t>
            </a:r>
          </a:p>
          <a:p>
            <a:r>
              <a:rPr lang="uk-UA" sz="2600" dirty="0" smtClean="0"/>
              <a:t>Вітрини й вивіски тримають в чистоті.</a:t>
            </a:r>
          </a:p>
          <a:p>
            <a:r>
              <a:rPr lang="uk-UA" sz="2600" dirty="0" smtClean="0"/>
              <a:t>Організується плановий (за графіком) вивіз сміття спеціальними комунальними службами.</a:t>
            </a:r>
          </a:p>
          <a:p>
            <a:endParaRPr lang="uk-UA" dirty="0" smtClean="0"/>
          </a:p>
          <a:p>
            <a:endParaRPr lang="uk-UA" dirty="0"/>
          </a:p>
        </p:txBody>
      </p:sp>
      <p:pic>
        <p:nvPicPr>
          <p:cNvPr id="2050" name="Picture 2" descr="C:\Users\Татьяна\Desktop\скачанные файлы.jpg"/>
          <p:cNvPicPr>
            <a:picLocks noChangeAspect="1" noChangeArrowheads="1"/>
          </p:cNvPicPr>
          <p:nvPr/>
        </p:nvPicPr>
        <p:blipFill>
          <a:blip r:embed="rId2" cstate="print"/>
          <a:srcRect/>
          <a:stretch>
            <a:fillRect/>
          </a:stretch>
        </p:blipFill>
        <p:spPr bwMode="auto">
          <a:xfrm>
            <a:off x="395536" y="188640"/>
            <a:ext cx="1066800" cy="1276350"/>
          </a:xfrm>
          <a:prstGeom prst="rect">
            <a:avLst/>
          </a:prstGeom>
          <a:noFill/>
        </p:spPr>
      </p:pic>
      <p:pic>
        <p:nvPicPr>
          <p:cNvPr id="2051" name="Picture 3" descr="C:\Users\Татьяна\Desktop\скачанные файлы (2).jpg"/>
          <p:cNvPicPr>
            <a:picLocks noChangeAspect="1" noChangeArrowheads="1"/>
          </p:cNvPicPr>
          <p:nvPr/>
        </p:nvPicPr>
        <p:blipFill>
          <a:blip r:embed="rId3" cstate="print"/>
          <a:srcRect/>
          <a:stretch>
            <a:fillRect/>
          </a:stretch>
        </p:blipFill>
        <p:spPr bwMode="auto">
          <a:xfrm>
            <a:off x="7668344" y="404664"/>
            <a:ext cx="914400" cy="1219200"/>
          </a:xfrm>
          <a:prstGeom prst="rect">
            <a:avLst/>
          </a:prstGeom>
          <a:noFill/>
        </p:spPr>
      </p:pic>
      <p:pic>
        <p:nvPicPr>
          <p:cNvPr id="2052" name="Picture 4" descr="C:\Users\Татьяна\Desktop\скачанные файлы (1).jpg"/>
          <p:cNvPicPr>
            <a:picLocks noChangeAspect="1" noChangeArrowheads="1"/>
          </p:cNvPicPr>
          <p:nvPr/>
        </p:nvPicPr>
        <p:blipFill>
          <a:blip r:embed="rId4" cstate="print"/>
          <a:srcRect/>
          <a:stretch>
            <a:fillRect/>
          </a:stretch>
        </p:blipFill>
        <p:spPr bwMode="auto">
          <a:xfrm>
            <a:off x="5292080" y="5085184"/>
            <a:ext cx="3024336" cy="1584176"/>
          </a:xfrm>
          <a:prstGeom prst="rect">
            <a:avLst/>
          </a:prstGeom>
          <a:noFill/>
        </p:spPr>
      </p:pic>
      <p:pic>
        <p:nvPicPr>
          <p:cNvPr id="2053" name="Picture 5" descr="C:\Users\Татьяна\Desktop\images.jpg"/>
          <p:cNvPicPr>
            <a:picLocks noChangeAspect="1" noChangeArrowheads="1"/>
          </p:cNvPicPr>
          <p:nvPr/>
        </p:nvPicPr>
        <p:blipFill>
          <a:blip r:embed="rId5" cstate="print"/>
          <a:srcRect/>
          <a:stretch>
            <a:fillRect/>
          </a:stretch>
        </p:blipFill>
        <p:spPr bwMode="auto">
          <a:xfrm>
            <a:off x="899592" y="5013176"/>
            <a:ext cx="2914651" cy="15716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r>
              <a:rPr lang="uk-UA" sz="3600" b="1" dirty="0" smtClean="0"/>
              <a:t>Вимоги до будівельних та оздоблювальних матеріалів</a:t>
            </a:r>
            <a:endParaRPr lang="uk-UA" sz="3600" b="1" dirty="0"/>
          </a:p>
        </p:txBody>
      </p:sp>
      <p:sp>
        <p:nvSpPr>
          <p:cNvPr id="3" name="Содержимое 2"/>
          <p:cNvSpPr>
            <a:spLocks noGrp="1"/>
          </p:cNvSpPr>
          <p:nvPr>
            <p:ph idx="1"/>
          </p:nvPr>
        </p:nvSpPr>
        <p:spPr>
          <a:xfrm>
            <a:off x="457200" y="2204864"/>
            <a:ext cx="8229600" cy="4392488"/>
          </a:xfrm>
        </p:spPr>
        <p:txBody>
          <a:bodyPr>
            <a:normAutofit fontScale="92500" lnSpcReduction="20000"/>
          </a:bodyPr>
          <a:lstStyle/>
          <a:p>
            <a:pPr>
              <a:buNone/>
            </a:pPr>
            <a:r>
              <a:rPr lang="uk-UA" dirty="0"/>
              <a:t> </a:t>
            </a:r>
            <a:r>
              <a:rPr lang="uk-UA" dirty="0" smtClean="0"/>
              <a:t>       Будівельні та оздоблювальні матеріали, що використовуються для будинку і приміщень готелю, повинні бути не тільки красивими, але й екологічно безпечними, такими, що пройшли відповідний контроль, відповідають стандартам і  не справляють шкідливого впливу на здоров</a:t>
            </a:r>
            <a:r>
              <a:rPr lang="ru-RU" dirty="0" smtClean="0"/>
              <a:t>`</a:t>
            </a:r>
            <a:r>
              <a:rPr lang="uk-UA" dirty="0" smtClean="0"/>
              <a:t>я людини чи оточуюче середовище. Бажано при цьому, щоб вони легко піддавалися прибиранню та не накопичували пилу, бруду або статичної електрики.</a:t>
            </a:r>
            <a:endParaRPr lang="uk-U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b="1" dirty="0"/>
              <a:t>Сучасні готелі – складні комплексні об’єкти, до яких входить велика кількість різноманітних приміщень. Згідно функціонального призначення ці приміщення об’єднують у групи (блоки)  з чіткими технологічними зв’язками між ними.</a:t>
            </a:r>
          </a:p>
        </p:txBody>
      </p:sp>
      <p:sp>
        <p:nvSpPr>
          <p:cNvPr id="3" name="Содержимое 2"/>
          <p:cNvSpPr>
            <a:spLocks noGrp="1"/>
          </p:cNvSpPr>
          <p:nvPr>
            <p:ph sz="half" idx="1"/>
          </p:nvPr>
        </p:nvSpPr>
        <p:spPr/>
        <p:txBody>
          <a:bodyPr>
            <a:normAutofit fontScale="77500" lnSpcReduction="20000"/>
          </a:bodyPr>
          <a:lstStyle/>
          <a:p>
            <a:endParaRPr lang="uk-UA" dirty="0"/>
          </a:p>
        </p:txBody>
      </p:sp>
      <p:sp>
        <p:nvSpPr>
          <p:cNvPr id="4" name="Содержимое 3"/>
          <p:cNvSpPr>
            <a:spLocks noGrp="1"/>
          </p:cNvSpPr>
          <p:nvPr>
            <p:ph sz="half" idx="2"/>
          </p:nvPr>
        </p:nvSpPr>
        <p:spPr/>
        <p:txBody>
          <a:bodyPr>
            <a:normAutofit fontScale="77500" lnSpcReduction="20000"/>
          </a:bodyPr>
          <a:lstStyle/>
          <a:p>
            <a:r>
              <a:rPr lang="uk-UA" dirty="0" smtClean="0"/>
              <a:t>вестибюльна група; </a:t>
            </a:r>
          </a:p>
          <a:p>
            <a:r>
              <a:rPr lang="uk-UA" dirty="0" smtClean="0"/>
              <a:t>група адміністративних приміщень;</a:t>
            </a:r>
          </a:p>
          <a:p>
            <a:r>
              <a:rPr lang="uk-UA" dirty="0" smtClean="0"/>
              <a:t>житлова група приміщень; </a:t>
            </a:r>
          </a:p>
          <a:p>
            <a:r>
              <a:rPr lang="uk-UA" dirty="0" smtClean="0"/>
              <a:t>приміщення ресторанного господарства;</a:t>
            </a:r>
          </a:p>
          <a:p>
            <a:r>
              <a:rPr lang="uk-UA" dirty="0" smtClean="0"/>
              <a:t> підсобні приміщення та приміщення побутового обслуговування та господарського призначення;</a:t>
            </a:r>
          </a:p>
          <a:p>
            <a:r>
              <a:rPr lang="uk-UA" dirty="0" smtClean="0"/>
              <a:t> приміщення культурно-масового та спортивно-рекреаційного обслуговування.</a:t>
            </a:r>
          </a:p>
          <a:p>
            <a:endParaRPr lang="uk-UA" dirty="0"/>
          </a:p>
        </p:txBody>
      </p:sp>
      <p:pic>
        <p:nvPicPr>
          <p:cNvPr id="1026" name="Picture 2" descr="C:\Users\Татьяна\Desktop\vysotsky-hotel.jpg"/>
          <p:cNvPicPr>
            <a:picLocks noChangeAspect="1" noChangeArrowheads="1"/>
          </p:cNvPicPr>
          <p:nvPr/>
        </p:nvPicPr>
        <p:blipFill>
          <a:blip r:embed="rId2" cstate="print"/>
          <a:srcRect/>
          <a:stretch>
            <a:fillRect/>
          </a:stretch>
        </p:blipFill>
        <p:spPr bwMode="auto">
          <a:xfrm>
            <a:off x="1979712" y="4221088"/>
            <a:ext cx="2540964" cy="1903413"/>
          </a:xfrm>
          <a:prstGeom prst="rect">
            <a:avLst/>
          </a:prstGeom>
          <a:noFill/>
        </p:spPr>
      </p:pic>
      <p:pic>
        <p:nvPicPr>
          <p:cNvPr id="1027" name="Picture 3" descr="C:\Users\Татьяна\Desktop\business_standart.jpg"/>
          <p:cNvPicPr>
            <a:picLocks noChangeAspect="1" noChangeArrowheads="1"/>
          </p:cNvPicPr>
          <p:nvPr/>
        </p:nvPicPr>
        <p:blipFill>
          <a:blip r:embed="rId3" cstate="print"/>
          <a:srcRect/>
          <a:stretch>
            <a:fillRect/>
          </a:stretch>
        </p:blipFill>
        <p:spPr bwMode="auto">
          <a:xfrm>
            <a:off x="-13069959" y="-4419872"/>
            <a:ext cx="10009112" cy="6674827"/>
          </a:xfrm>
          <a:prstGeom prst="rect">
            <a:avLst/>
          </a:prstGeom>
          <a:noFill/>
        </p:spPr>
      </p:pic>
      <p:pic>
        <p:nvPicPr>
          <p:cNvPr id="1028" name="Picture 4" descr="C:\Users\Татьяна\Desktop\business_standart.jpg"/>
          <p:cNvPicPr>
            <a:picLocks noChangeAspect="1" noChangeArrowheads="1"/>
          </p:cNvPicPr>
          <p:nvPr/>
        </p:nvPicPr>
        <p:blipFill>
          <a:blip r:embed="rId4" cstate="print"/>
          <a:srcRect/>
          <a:stretch>
            <a:fillRect/>
          </a:stretch>
        </p:blipFill>
        <p:spPr bwMode="auto">
          <a:xfrm>
            <a:off x="1403648" y="2924944"/>
            <a:ext cx="2593030" cy="1729227"/>
          </a:xfrm>
          <a:prstGeom prst="rect">
            <a:avLst/>
          </a:prstGeom>
          <a:noFill/>
        </p:spPr>
      </p:pic>
      <p:pic>
        <p:nvPicPr>
          <p:cNvPr id="1029" name="Picture 5" descr="C:\Users\Татьяна\Desktop\w550-296_1.jpg"/>
          <p:cNvPicPr>
            <a:picLocks noChangeAspect="1" noChangeArrowheads="1"/>
          </p:cNvPicPr>
          <p:nvPr/>
        </p:nvPicPr>
        <p:blipFill>
          <a:blip r:embed="rId5" cstate="print"/>
          <a:srcRect/>
          <a:stretch>
            <a:fillRect/>
          </a:stretch>
        </p:blipFill>
        <p:spPr bwMode="auto">
          <a:xfrm>
            <a:off x="611560" y="1628800"/>
            <a:ext cx="2376264" cy="165618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656184"/>
          </a:xfrm>
        </p:spPr>
        <p:txBody>
          <a:bodyPr>
            <a:normAutofit fontScale="90000"/>
          </a:bodyPr>
          <a:lstStyle/>
          <a:p>
            <a:r>
              <a:rPr lang="uk-UA" sz="2800" dirty="0" smtClean="0"/>
              <a:t> </a:t>
            </a:r>
            <a:r>
              <a:rPr lang="uk-UA" sz="2800" dirty="0"/>
              <a:t>Функціональні блоки приміщень визначаються на етапі проектування та будівництва </a:t>
            </a:r>
            <a:r>
              <a:rPr lang="uk-UA" sz="2800" dirty="0" smtClean="0"/>
              <a:t>готелю, їх утримання та умови експлуатації в процесі роботи підприємства</a:t>
            </a:r>
            <a:endParaRPr lang="uk-UA" sz="2800" dirty="0"/>
          </a:p>
        </p:txBody>
      </p:sp>
      <p:sp>
        <p:nvSpPr>
          <p:cNvPr id="3" name="Содержимое 2"/>
          <p:cNvSpPr>
            <a:spLocks noGrp="1"/>
          </p:cNvSpPr>
          <p:nvPr>
            <p:ph idx="1"/>
          </p:nvPr>
        </p:nvSpPr>
        <p:spPr>
          <a:xfrm>
            <a:off x="457200" y="2420888"/>
            <a:ext cx="8229600" cy="3705275"/>
          </a:xfrm>
        </p:spPr>
        <p:txBody>
          <a:bodyPr/>
          <a:lstStyle/>
          <a:p>
            <a:pPr algn="ctr">
              <a:buNone/>
            </a:pPr>
            <a:r>
              <a:rPr lang="uk-UA" dirty="0" smtClean="0"/>
              <a:t>Приміщення готелю повинні </a:t>
            </a:r>
            <a:r>
              <a:rPr lang="uk-UA" dirty="0"/>
              <a:t>відповідати екологічним, естетичним, ергономічним </a:t>
            </a:r>
            <a:r>
              <a:rPr lang="uk-UA" dirty="0" smtClean="0"/>
              <a:t>технологічним та санітарно-гігієнічним вимогам </a:t>
            </a:r>
            <a:r>
              <a:rPr lang="uk-UA" dirty="0"/>
              <a:t>як щодо планування і функціональних зв’язків, так і щодо організації </a:t>
            </a:r>
            <a:r>
              <a:rPr lang="uk-UA" dirty="0" smtClean="0"/>
              <a:t>інтер’єру, санітарних правил.</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dirty="0" smtClean="0"/>
              <a:t>Вимоги </a:t>
            </a:r>
            <a:r>
              <a:rPr lang="uk-UA" sz="3200" dirty="0"/>
              <a:t>вироблено наукою та практикою готельної справи, а також відображено у нормативних </a:t>
            </a:r>
            <a:r>
              <a:rPr lang="uk-UA" sz="3200" dirty="0" smtClean="0"/>
              <a:t>документах:</a:t>
            </a:r>
            <a:endParaRPr lang="uk-UA" sz="3200" dirty="0"/>
          </a:p>
        </p:txBody>
      </p:sp>
      <p:sp>
        <p:nvSpPr>
          <p:cNvPr id="3" name="Содержимое 2"/>
          <p:cNvSpPr>
            <a:spLocks noGrp="1"/>
          </p:cNvSpPr>
          <p:nvPr>
            <p:ph idx="1"/>
          </p:nvPr>
        </p:nvSpPr>
        <p:spPr>
          <a:xfrm>
            <a:off x="457200" y="1600200"/>
            <a:ext cx="8229600" cy="5069160"/>
          </a:xfrm>
        </p:spPr>
        <p:txBody>
          <a:bodyPr>
            <a:normAutofit fontScale="25000" lnSpcReduction="20000"/>
          </a:bodyPr>
          <a:lstStyle/>
          <a:p>
            <a:r>
              <a:rPr lang="uk-UA" sz="11200" b="1" dirty="0" smtClean="0"/>
              <a:t>На етапі проектування: Будівельні </a:t>
            </a:r>
            <a:r>
              <a:rPr lang="uk-UA" sz="11200" b="1" dirty="0"/>
              <a:t>норми і </a:t>
            </a:r>
            <a:r>
              <a:rPr lang="uk-UA" sz="11200" b="1" dirty="0" smtClean="0"/>
              <a:t>правила – Державні будівельні </a:t>
            </a:r>
            <a:r>
              <a:rPr lang="uk-UA" sz="11200" b="1" dirty="0" err="1" smtClean="0"/>
              <a:t>нормиУкраїни</a:t>
            </a:r>
            <a:r>
              <a:rPr lang="uk-UA" sz="11200" b="1" dirty="0" smtClean="0"/>
              <a:t>. Будинки і споруди. ГОТЕЛІ. ДБН В.2.2. – 20:2008 </a:t>
            </a:r>
          </a:p>
          <a:p>
            <a:r>
              <a:rPr lang="uk-UA" sz="11200" b="1" dirty="0" smtClean="0"/>
              <a:t>На етапі експлуатації: Санітарні </a:t>
            </a:r>
            <a:r>
              <a:rPr lang="uk-UA" sz="11200" b="1" dirty="0"/>
              <a:t>норми і </a:t>
            </a:r>
            <a:r>
              <a:rPr lang="uk-UA" sz="11200" b="1" dirty="0" smtClean="0"/>
              <a:t>правила – </a:t>
            </a:r>
            <a:r>
              <a:rPr lang="uk-UA" sz="11200" b="1" dirty="0" err="1" smtClean="0"/>
              <a:t>СанПіН</a:t>
            </a:r>
            <a:r>
              <a:rPr lang="uk-UA" sz="11200" b="1" dirty="0" smtClean="0"/>
              <a:t>.</a:t>
            </a:r>
          </a:p>
          <a:p>
            <a:pPr>
              <a:lnSpc>
                <a:spcPct val="90000"/>
              </a:lnSpc>
            </a:pPr>
            <a:r>
              <a:rPr lang="uk-UA" sz="11200" b="1" dirty="0" smtClean="0"/>
              <a:t>Державні стандарти:</a:t>
            </a:r>
          </a:p>
          <a:p>
            <a:pPr>
              <a:lnSpc>
                <a:spcPct val="90000"/>
              </a:lnSpc>
              <a:buNone/>
            </a:pPr>
            <a:endParaRPr lang="uk-UA" dirty="0" smtClean="0"/>
          </a:p>
          <a:p>
            <a:pPr>
              <a:lnSpc>
                <a:spcPct val="90000"/>
              </a:lnSpc>
              <a:buNone/>
            </a:pPr>
            <a:endParaRPr lang="uk-UA" dirty="0" smtClean="0"/>
          </a:p>
          <a:p>
            <a:pPr>
              <a:lnSpc>
                <a:spcPct val="170000"/>
              </a:lnSpc>
              <a:buFont typeface="Wingdings" pitchFamily="2" charset="2"/>
              <a:buChar char="Ø"/>
            </a:pPr>
            <a:r>
              <a:rPr lang="uk-UA" sz="8000" b="1" i="1" dirty="0" err="1" smtClean="0"/>
              <a:t>дсту</a:t>
            </a:r>
            <a:r>
              <a:rPr lang="uk-UA" sz="8000" b="1" i="1" dirty="0" smtClean="0"/>
              <a:t> 4268:2003. Послуги туристичні. Засоби розміщування. Загальні вимоги.</a:t>
            </a:r>
          </a:p>
          <a:p>
            <a:pPr>
              <a:lnSpc>
                <a:spcPct val="170000"/>
              </a:lnSpc>
              <a:buFont typeface="Wingdings" pitchFamily="2" charset="2"/>
              <a:buChar char="Ø"/>
            </a:pPr>
            <a:r>
              <a:rPr lang="uk-UA" sz="8000" b="1" i="1" dirty="0" err="1" smtClean="0"/>
              <a:t>дсту</a:t>
            </a:r>
            <a:r>
              <a:rPr lang="uk-UA" sz="8000" b="1" i="1" dirty="0" smtClean="0"/>
              <a:t> 4269:2003 Послуги туристичні. Класифікація готелів.</a:t>
            </a:r>
          </a:p>
          <a:p>
            <a:pPr>
              <a:lnSpc>
                <a:spcPct val="170000"/>
              </a:lnSpc>
              <a:buFont typeface="Wingdings" pitchFamily="2" charset="2"/>
              <a:buChar char="Ø"/>
            </a:pPr>
            <a:r>
              <a:rPr lang="uk-UA" sz="8000" b="1" i="1" dirty="0" err="1" smtClean="0"/>
              <a:t>дсту</a:t>
            </a:r>
            <a:r>
              <a:rPr lang="uk-UA" sz="8000" b="1" i="1" dirty="0" smtClean="0"/>
              <a:t> 4527:2006 Послуги туристичні. Послуги туристичні. </a:t>
            </a:r>
            <a:r>
              <a:rPr lang="uk-UA" sz="8000" b="1" i="1" smtClean="0"/>
              <a:t>Засоби </a:t>
            </a:r>
            <a:r>
              <a:rPr lang="uk-UA" sz="8000" b="1" i="1" dirty="0" smtClean="0"/>
              <a:t>розміщення. Терміни та визначення.</a:t>
            </a:r>
            <a:endParaRPr lang="ru-RU" sz="8000" b="1" i="1" dirty="0" smtClean="0"/>
          </a:p>
          <a:p>
            <a:endParaRPr lang="uk-UA" dirty="0" smtClean="0"/>
          </a:p>
          <a:p>
            <a:pPr>
              <a:buNone/>
            </a:pPr>
            <a:r>
              <a:rPr lang="uk-UA" dirty="0" smtClean="0"/>
              <a:t> </a:t>
            </a:r>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52128"/>
          </a:xfrm>
        </p:spPr>
        <p:txBody>
          <a:bodyPr/>
          <a:lstStyle/>
          <a:p>
            <a:r>
              <a:rPr lang="uk-UA" b="1" i="1" dirty="0" smtClean="0"/>
              <a:t>Вестибюльна </a:t>
            </a:r>
            <a:r>
              <a:rPr lang="uk-UA" b="1" i="1" dirty="0"/>
              <a:t>група  приміщень</a:t>
            </a:r>
            <a:endParaRPr lang="uk-UA" b="1" dirty="0"/>
          </a:p>
        </p:txBody>
      </p:sp>
      <p:sp>
        <p:nvSpPr>
          <p:cNvPr id="3" name="Содержимое 2"/>
          <p:cNvSpPr>
            <a:spLocks noGrp="1"/>
          </p:cNvSpPr>
          <p:nvPr>
            <p:ph idx="1"/>
          </p:nvPr>
        </p:nvSpPr>
        <p:spPr>
          <a:xfrm>
            <a:off x="457200" y="3933056"/>
            <a:ext cx="8229600" cy="2520280"/>
          </a:xfrm>
        </p:spPr>
        <p:txBody>
          <a:bodyPr>
            <a:normAutofit lnSpcReduction="10000"/>
          </a:bodyPr>
          <a:lstStyle/>
          <a:p>
            <a:pPr algn="ctr">
              <a:buNone/>
            </a:pPr>
            <a:r>
              <a:rPr lang="uk-UA" dirty="0" smtClean="0"/>
              <a:t>    </a:t>
            </a:r>
            <a:r>
              <a:rPr lang="uk-UA" b="1" dirty="0" smtClean="0"/>
              <a:t>Це – головний </a:t>
            </a:r>
            <a:r>
              <a:rPr lang="uk-UA" b="1" dirty="0"/>
              <a:t>технологічний і комунікаційний вузол, де перетинаються вертикальні та горизонтальні комунікації. Норми площі вестибюлю визначені </a:t>
            </a:r>
            <a:r>
              <a:rPr lang="uk-UA" b="1" dirty="0" err="1" smtClean="0"/>
              <a:t>стандартоми</a:t>
            </a:r>
            <a:r>
              <a:rPr lang="uk-UA" b="1" dirty="0" smtClean="0"/>
              <a:t> </a:t>
            </a:r>
            <a:r>
              <a:rPr lang="uk-UA" b="1" dirty="0"/>
              <a:t>для різних категорій готелів</a:t>
            </a:r>
          </a:p>
        </p:txBody>
      </p:sp>
      <p:pic>
        <p:nvPicPr>
          <p:cNvPr id="3075" name="Picture 3" descr="C:\Users\Татьяна\Desktop\images (1).jpg"/>
          <p:cNvPicPr>
            <a:picLocks noChangeAspect="1" noChangeArrowheads="1"/>
          </p:cNvPicPr>
          <p:nvPr/>
        </p:nvPicPr>
        <p:blipFill>
          <a:blip r:embed="rId2" cstate="print"/>
          <a:srcRect/>
          <a:stretch>
            <a:fillRect/>
          </a:stretch>
        </p:blipFill>
        <p:spPr bwMode="auto">
          <a:xfrm>
            <a:off x="2627784" y="1340768"/>
            <a:ext cx="3744416" cy="250519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260</TotalTime>
  <Words>2032</Words>
  <Application>Microsoft Office PowerPoint</Application>
  <PresentationFormat>Экран (4:3)</PresentationFormat>
  <Paragraphs>150</Paragraphs>
  <Slides>31</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Литейная</vt:lpstr>
      <vt:lpstr>Тема Office</vt:lpstr>
      <vt:lpstr>Санітарно-гігієнічні вимоги до території та будинку готелю, його обладнання</vt:lpstr>
      <vt:lpstr>ПЛАН:</vt:lpstr>
      <vt:lpstr>Вимоги до території, будинку готелю та його технічного обладнання </vt:lpstr>
      <vt:lpstr>Санітарне утримання території готелю</vt:lpstr>
      <vt:lpstr>Вимоги до будівельних та оздоблювальних матеріалів</vt:lpstr>
      <vt:lpstr>Сучасні готелі – складні комплексні об’єкти, до яких входить велика кількість різноманітних приміщень. Згідно функціонального призначення ці приміщення об’єднують у групи (блоки)  з чіткими технологічними зв’язками між ними.</vt:lpstr>
      <vt:lpstr> Функціональні блоки приміщень визначаються на етапі проектування та будівництва готелю, їх утримання та умови експлуатації в процесі роботи підприємства</vt:lpstr>
      <vt:lpstr>Вимоги вироблено наукою та практикою готельної справи, а також відображено у нормативних документах:</vt:lpstr>
      <vt:lpstr>Вестибюльна група  приміщень</vt:lpstr>
      <vt:lpstr> У вестибюльній групі неодмінно мають бути виділені функціональні зони роботи, очікування та відпочинку,  торговельна та комунікаційна зони та зона охорони біля входу до готелю.    Планування функціональних зон у вестибюлі  “Президент-готель “Київський”: </vt:lpstr>
      <vt:lpstr>У вестибюлі передбачається також:</vt:lpstr>
      <vt:lpstr>Слайд 12</vt:lpstr>
      <vt:lpstr>Підсобні приміщення та приміщення побутового обслуговування та господарського призначення. Для них  влаштовується окремий вхід,  вони мають розвантажувальний майданчик,  вихід на господарський двір. </vt:lpstr>
      <vt:lpstr>Приміщення культурно-масового та спортивно-рекреаційного обслуговування</vt:lpstr>
      <vt:lpstr>Група приміщень житлового поверху.</vt:lpstr>
      <vt:lpstr>                                Житлові номери</vt:lpstr>
      <vt:lpstr>  Планувальна організація готельних номерів різної місткості: А – одномісні, Б – двомісні, В – три- та чотиримісні, Д – багатокімнатні   </vt:lpstr>
      <vt:lpstr>Ліфтові холи, холи для відпочинку, вітальні</vt:lpstr>
      <vt:lpstr>Слайд 19</vt:lpstr>
      <vt:lpstr>              КОРИДОРИ</vt:lpstr>
      <vt:lpstr>Слайд 21</vt:lpstr>
      <vt:lpstr>Утримання приміщень готелю</vt:lpstr>
      <vt:lpstr>У готелях існують приміщення, утримання яких вимагає особливо ретельного контролю за дотриманням санітарного режиму.</vt:lpstr>
      <vt:lpstr>                       Перукарня</vt:lpstr>
      <vt:lpstr>                         Сауна і басейн</vt:lpstr>
      <vt:lpstr>                          Білизняна</vt:lpstr>
      <vt:lpstr>                        Пральня</vt:lpstr>
      <vt:lpstr>Приміщення ресторанного господарства</vt:lpstr>
      <vt:lpstr>  Санітарно-гігієнічні вимоги до готельної білизни та  інвентарю. </vt:lpstr>
      <vt:lpstr>Велику роль у створенні найкращих умов для збереження здоров’я та гарного самопочуття  проживаючих у готелі відіграє його оснащення відповідними технічними системами. </vt:lpstr>
      <vt:lpstr>Житлові приміщення мусять бути просторими, сухими, з комфортною температурою, в них повинні бути забезпечені чистота повітря та тиша. </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Вимоги до території та будинку готелю, його обладнання</dc:title>
  <dc:creator>Татьяна</dc:creator>
  <cp:lastModifiedBy>Татьяна</cp:lastModifiedBy>
  <cp:revision>64</cp:revision>
  <dcterms:created xsi:type="dcterms:W3CDTF">2017-02-16T11:19:40Z</dcterms:created>
  <dcterms:modified xsi:type="dcterms:W3CDTF">2020-02-28T06:33:27Z</dcterms:modified>
</cp:coreProperties>
</file>