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6"/>
  </p:notesMasterIdLst>
  <p:sldIdLst>
    <p:sldId id="277" r:id="rId2"/>
    <p:sldId id="278" r:id="rId3"/>
    <p:sldId id="263" r:id="rId4"/>
    <p:sldId id="280" r:id="rId5"/>
    <p:sldId id="273" r:id="rId6"/>
    <p:sldId id="274" r:id="rId7"/>
    <p:sldId id="275" r:id="rId8"/>
    <p:sldId id="276" r:id="rId9"/>
    <p:sldId id="258" r:id="rId10"/>
    <p:sldId id="257" r:id="rId11"/>
    <p:sldId id="259" r:id="rId12"/>
    <p:sldId id="260" r:id="rId13"/>
    <p:sldId id="261" r:id="rId14"/>
    <p:sldId id="262" r:id="rId15"/>
    <p:sldId id="264" r:id="rId16"/>
    <p:sldId id="265" r:id="rId17"/>
    <p:sldId id="266" r:id="rId18"/>
    <p:sldId id="267" r:id="rId19"/>
    <p:sldId id="268" r:id="rId20"/>
    <p:sldId id="269" r:id="rId21"/>
    <p:sldId id="271" r:id="rId22"/>
    <p:sldId id="272" r:id="rId23"/>
    <p:sldId id="270" r:id="rId24"/>
    <p:sldId id="281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68" autoAdjust="0"/>
    <p:restoredTop sz="94718" autoAdjust="0"/>
  </p:normalViewPr>
  <p:slideViewPr>
    <p:cSldViewPr>
      <p:cViewPr>
        <p:scale>
          <a:sx n="69" d="100"/>
          <a:sy n="69" d="100"/>
        </p:scale>
        <p:origin x="18" y="-6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891D37-D6DC-41EB-B55D-A135D13B9902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B20A95-CEF4-4018-B4F9-420D875C26E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B20A95-CEF4-4018-B4F9-420D875C26E0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EC423DFC-2CB1-4F51-84D5-2D81A3C53B4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03C2517-168E-4C05-91EA-12868DDE39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23DFC-2CB1-4F51-84D5-2D81A3C53B4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C2517-168E-4C05-91EA-12868DDE39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23DFC-2CB1-4F51-84D5-2D81A3C53B4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C2517-168E-4C05-91EA-12868DDE39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23DFC-2CB1-4F51-84D5-2D81A3C53B4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C2517-168E-4C05-91EA-12868DDE39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EC423DFC-2CB1-4F51-84D5-2D81A3C53B4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03C2517-168E-4C05-91EA-12868DDE39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23DFC-2CB1-4F51-84D5-2D81A3C53B4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C2517-168E-4C05-91EA-12868DDE39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23DFC-2CB1-4F51-84D5-2D81A3C53B4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C2517-168E-4C05-91EA-12868DDE39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23DFC-2CB1-4F51-84D5-2D81A3C53B4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C2517-168E-4C05-91EA-12868DDE39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23DFC-2CB1-4F51-84D5-2D81A3C53B4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C2517-168E-4C05-91EA-12868DDE39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23DFC-2CB1-4F51-84D5-2D81A3C53B4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C2517-168E-4C05-91EA-12868DDE39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23DFC-2CB1-4F51-84D5-2D81A3C53B4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C2517-168E-4C05-91EA-12868DDE39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C423DFC-2CB1-4F51-84D5-2D81A3C53B4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03C2517-168E-4C05-91EA-12868DDE39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4.rada.gov.ua/laws/show/1576-12/page2?nreg=1576-12&amp;find=2&amp;text=%C7+%E4%EE%E4%E0%F2%EA%EE%E2%EE%FE+%E2%B3%E4%EF%EE%E2%B3%E4%E0%EB%FC%ED%B3%F1%F2%FE&amp;x=13&amp;y=4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87624" y="620688"/>
            <a:ext cx="66967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7200" b="1" dirty="0" smtClean="0"/>
              <a:t>Принципи діяльності готельного підприємства</a:t>
            </a:r>
            <a:endParaRPr lang="uk-UA" sz="7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Готельні ланцюги</a:t>
            </a:r>
            <a:endParaRPr lang="ru-RU" b="1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428596" y="1643050"/>
            <a:ext cx="4038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4000" b="1" dirty="0" smtClean="0"/>
              <a:t>+</a:t>
            </a:r>
            <a:endParaRPr lang="en-US" sz="4000" b="1" dirty="0" smtClean="0"/>
          </a:p>
          <a:p>
            <a:pPr>
              <a:buNone/>
            </a:pPr>
            <a:r>
              <a:rPr lang="uk-UA" sz="2400" b="1" dirty="0" smtClean="0"/>
              <a:t>Стабільність рівня і  стандартів обслуговування.</a:t>
            </a:r>
          </a:p>
          <a:p>
            <a:pPr>
              <a:buNone/>
            </a:pPr>
            <a:r>
              <a:rPr lang="uk-UA" sz="2400" b="1" dirty="0" smtClean="0"/>
              <a:t>Єдині системи бронювання.</a:t>
            </a:r>
          </a:p>
          <a:p>
            <a:pPr>
              <a:buNone/>
            </a:pPr>
            <a:r>
              <a:rPr lang="uk-UA" sz="2400" b="1" dirty="0" smtClean="0"/>
              <a:t>Фінансова та управлінська підтримка зі штабу.</a:t>
            </a:r>
            <a:endParaRPr lang="en-US" sz="2400" b="1" dirty="0" smtClean="0"/>
          </a:p>
          <a:p>
            <a:endParaRPr lang="ru-RU" sz="4000" b="1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sz="4000" b="1" dirty="0" smtClean="0"/>
              <a:t>-</a:t>
            </a:r>
          </a:p>
          <a:p>
            <a:pPr>
              <a:buNone/>
            </a:pPr>
            <a:r>
              <a:rPr lang="uk-UA" sz="2400" b="1" dirty="0" smtClean="0"/>
              <a:t>Обмеження у створенні специфічних особливостей готелю. </a:t>
            </a:r>
          </a:p>
          <a:p>
            <a:pPr>
              <a:buNone/>
            </a:pPr>
            <a:r>
              <a:rPr lang="uk-UA" sz="2400" b="1" dirty="0" smtClean="0"/>
              <a:t>Відсутність індивідуального підходу в обслуговуванні.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Франчайзинг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b="1" dirty="0" err="1" smtClean="0"/>
              <a:t>ФРАНЧАЙЗИНГЕР</a:t>
            </a:r>
            <a:endParaRPr lang="uk-UA" b="1" dirty="0" smtClean="0"/>
          </a:p>
          <a:p>
            <a:pPr>
              <a:buNone/>
            </a:pPr>
            <a:r>
              <a:rPr lang="uk-UA" sz="3600" b="1" dirty="0" smtClean="0"/>
              <a:t>+ </a:t>
            </a:r>
            <a:r>
              <a:rPr lang="uk-UA" sz="2400" b="1" dirty="0" smtClean="0"/>
              <a:t>Отримання фіксованої суми + роялті.</a:t>
            </a:r>
          </a:p>
          <a:p>
            <a:pPr>
              <a:buNone/>
            </a:pPr>
            <a:r>
              <a:rPr lang="uk-UA" sz="2400" b="1" dirty="0" smtClean="0"/>
              <a:t>Приєднання нового готелю до ланцюга.</a:t>
            </a:r>
          </a:p>
          <a:p>
            <a:pPr>
              <a:buNone/>
            </a:pPr>
            <a:r>
              <a:rPr lang="uk-UA" sz="2400" b="1" dirty="0" smtClean="0"/>
              <a:t>-</a:t>
            </a:r>
            <a:r>
              <a:rPr lang="uk-UA" sz="2400" dirty="0" smtClean="0"/>
              <a:t> </a:t>
            </a:r>
            <a:r>
              <a:rPr lang="uk-UA" sz="2400" b="1" dirty="0" smtClean="0"/>
              <a:t>Необхідність вкладати інвестиції у стандарти.</a:t>
            </a:r>
          </a:p>
          <a:p>
            <a:pPr>
              <a:buFontTx/>
              <a:buChar char="-"/>
            </a:pPr>
            <a:endParaRPr lang="uk-UA" sz="2400" b="1" dirty="0" smtClean="0"/>
          </a:p>
          <a:p>
            <a:pPr>
              <a:buNone/>
            </a:pPr>
            <a:r>
              <a:rPr lang="uk-UA" sz="2400" b="1" dirty="0" smtClean="0"/>
              <a:t> Можливість втратити готель в разі продажу або розірвання контракту власником.</a:t>
            </a:r>
          </a:p>
          <a:p>
            <a:pPr>
              <a:buNone/>
            </a:pPr>
            <a:r>
              <a:rPr lang="uk-UA" sz="2400" b="1" dirty="0" smtClean="0"/>
              <a:t/>
            </a:r>
            <a:br>
              <a:rPr lang="uk-UA" sz="2400" b="1" dirty="0" smtClean="0"/>
            </a:br>
            <a:r>
              <a:rPr lang="uk-UA" sz="2400" b="1" dirty="0" smtClean="0"/>
              <a:t>Погіршення іміджу.</a:t>
            </a:r>
            <a:endParaRPr lang="ru-RU" sz="24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b="1" dirty="0" err="1" smtClean="0"/>
              <a:t>ФРАНЧАЙЗІ</a:t>
            </a:r>
            <a:endParaRPr lang="uk-UA" b="1" dirty="0" smtClean="0"/>
          </a:p>
          <a:p>
            <a:pPr>
              <a:buNone/>
            </a:pPr>
            <a:r>
              <a:rPr lang="uk-UA" b="1" dirty="0" smtClean="0"/>
              <a:t>+</a:t>
            </a:r>
            <a:r>
              <a:rPr lang="uk-UA" sz="2400" b="1" dirty="0" smtClean="0"/>
              <a:t> Діяльність в рамках відомого бренду.</a:t>
            </a:r>
          </a:p>
          <a:p>
            <a:pPr>
              <a:buNone/>
            </a:pPr>
            <a:r>
              <a:rPr lang="uk-UA" sz="2400" b="1" dirty="0" smtClean="0"/>
              <a:t>Вдосконалення стандартів.</a:t>
            </a:r>
            <a:br>
              <a:rPr lang="uk-UA" sz="2400" b="1" dirty="0" smtClean="0"/>
            </a:br>
            <a:r>
              <a:rPr lang="uk-UA" sz="2400" b="1" dirty="0" smtClean="0"/>
              <a:t>Допомога в управлінні.</a:t>
            </a:r>
          </a:p>
          <a:p>
            <a:pPr>
              <a:buNone/>
            </a:pPr>
            <a:r>
              <a:rPr lang="uk-UA" sz="2400" b="1" dirty="0" smtClean="0"/>
              <a:t>Підключення до систем бронювання </a:t>
            </a:r>
            <a:r>
              <a:rPr lang="uk-UA" sz="2400" b="1" dirty="0" err="1" smtClean="0"/>
              <a:t>франчайзингера</a:t>
            </a:r>
            <a:r>
              <a:rPr lang="uk-UA" sz="2400" b="1" dirty="0" smtClean="0"/>
              <a:t>.</a:t>
            </a:r>
          </a:p>
          <a:p>
            <a:pPr>
              <a:buNone/>
            </a:pPr>
            <a:endParaRPr lang="uk-UA" sz="2400" b="1" dirty="0" smtClean="0"/>
          </a:p>
          <a:p>
            <a:pPr>
              <a:buNone/>
            </a:pPr>
            <a:r>
              <a:rPr lang="uk-UA" sz="2400" b="1" dirty="0" smtClean="0"/>
              <a:t>-  Втрата самостійності в управлінні.</a:t>
            </a:r>
          </a:p>
          <a:p>
            <a:pPr>
              <a:buNone/>
            </a:pPr>
            <a:r>
              <a:rPr lang="uk-UA" sz="2400" b="1" dirty="0" smtClean="0"/>
              <a:t>Виплата роялті.</a:t>
            </a:r>
          </a:p>
          <a:p>
            <a:pPr>
              <a:buNone/>
            </a:pPr>
            <a:r>
              <a:rPr lang="uk-UA" sz="2400" b="1" dirty="0" smtClean="0"/>
              <a:t>Необхідність дотримання стандартів.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Контракт на управління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571612"/>
            <a:ext cx="4038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b="1" dirty="0" smtClean="0"/>
              <a:t>Управлінська компанія</a:t>
            </a:r>
          </a:p>
          <a:p>
            <a:pPr>
              <a:buNone/>
            </a:pPr>
            <a:r>
              <a:rPr lang="uk-UA" b="1" dirty="0" smtClean="0"/>
              <a:t>+ </a:t>
            </a:r>
            <a:r>
              <a:rPr lang="uk-UA" sz="2400" b="1" dirty="0" smtClean="0"/>
              <a:t>Отримання доходу.</a:t>
            </a:r>
          </a:p>
          <a:p>
            <a:pPr>
              <a:buNone/>
            </a:pPr>
            <a:r>
              <a:rPr lang="uk-UA" sz="2400" b="1" dirty="0" smtClean="0"/>
              <a:t>Отримання готелю у підпорядкованість.</a:t>
            </a:r>
            <a:endParaRPr lang="en-US" sz="2400" b="1" dirty="0" smtClean="0"/>
          </a:p>
          <a:p>
            <a:pPr>
              <a:buNone/>
            </a:pPr>
            <a:r>
              <a:rPr lang="uk-UA" sz="2400" b="1" dirty="0" smtClean="0"/>
              <a:t>Розширення присутності на ринку.</a:t>
            </a:r>
          </a:p>
          <a:p>
            <a:pPr>
              <a:buFontTx/>
              <a:buChar char="-"/>
            </a:pPr>
            <a:r>
              <a:rPr lang="uk-UA" sz="2400" b="1" dirty="0" smtClean="0"/>
              <a:t>Можливість втратити доходи при продажу готелю власником.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b="1" dirty="0" smtClean="0"/>
              <a:t>Власник готелю</a:t>
            </a:r>
          </a:p>
          <a:p>
            <a:pPr>
              <a:buNone/>
            </a:pPr>
            <a:r>
              <a:rPr lang="uk-UA" b="1" dirty="0" smtClean="0"/>
              <a:t>+ </a:t>
            </a:r>
            <a:r>
              <a:rPr lang="uk-UA" sz="2400" b="1" dirty="0" smtClean="0"/>
              <a:t>Отримання доходу без зайвих зусиль.</a:t>
            </a:r>
          </a:p>
          <a:p>
            <a:pPr>
              <a:buNone/>
            </a:pPr>
            <a:endParaRPr lang="uk-UA" sz="2400" b="1" dirty="0" smtClean="0"/>
          </a:p>
          <a:p>
            <a:pPr>
              <a:buNone/>
            </a:pPr>
            <a:r>
              <a:rPr lang="uk-UA" sz="2400" b="1" dirty="0" smtClean="0"/>
              <a:t>- Втрата права управління готелем</a:t>
            </a:r>
            <a:endParaRPr lang="ru-RU" sz="2400" b="1" dirty="0" smtClean="0"/>
          </a:p>
          <a:p>
            <a:pPr>
              <a:buNone/>
            </a:pPr>
            <a:endParaRPr lang="en-US" sz="2400" b="1" dirty="0" smtClean="0"/>
          </a:p>
          <a:p>
            <a:pPr>
              <a:buNone/>
            </a:pPr>
            <a:endParaRPr lang="uk-UA" sz="2400" b="1" dirty="0" smtClean="0"/>
          </a:p>
          <a:p>
            <a:pPr>
              <a:buNone/>
            </a:pP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Незалежні готелі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uk-UA" b="1" dirty="0" smtClean="0"/>
              <a:t>+ Мають </a:t>
            </a:r>
            <a:r>
              <a:rPr lang="uk-UA" b="1" dirty="0" err="1" smtClean="0"/>
              <a:t>влане</a:t>
            </a:r>
            <a:r>
              <a:rPr lang="uk-UA" b="1" dirty="0" smtClean="0"/>
              <a:t> </a:t>
            </a:r>
            <a:r>
              <a:rPr lang="uk-UA" b="1" dirty="0" err="1" smtClean="0"/>
              <a:t>обличча</a:t>
            </a:r>
            <a:r>
              <a:rPr lang="uk-UA" b="1" dirty="0" smtClean="0"/>
              <a:t> і споживача.</a:t>
            </a:r>
          </a:p>
          <a:p>
            <a:pPr>
              <a:buNone/>
            </a:pPr>
            <a:endParaRPr lang="uk-UA" b="1" dirty="0" smtClean="0"/>
          </a:p>
          <a:p>
            <a:pPr>
              <a:buNone/>
            </a:pPr>
            <a:r>
              <a:rPr lang="uk-UA" b="1" dirty="0" smtClean="0"/>
              <a:t>- Відчувають управлінські та фінансові труднощі.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Оренда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b="1" dirty="0" smtClean="0"/>
              <a:t>ОРЕНДОДАВЕЦЬ</a:t>
            </a:r>
          </a:p>
          <a:p>
            <a:pPr>
              <a:buNone/>
            </a:pPr>
            <a:r>
              <a:rPr lang="uk-UA" b="1" dirty="0" smtClean="0"/>
              <a:t>+ </a:t>
            </a:r>
            <a:r>
              <a:rPr lang="uk-UA" sz="2400" b="1" dirty="0" smtClean="0"/>
              <a:t>Отримує гроші  (орендну плату).</a:t>
            </a:r>
          </a:p>
          <a:p>
            <a:pPr>
              <a:buNone/>
            </a:pPr>
            <a:endParaRPr lang="uk-UA" sz="2400" b="1" dirty="0" smtClean="0"/>
          </a:p>
          <a:p>
            <a:pPr>
              <a:buFontTx/>
              <a:buChar char="-"/>
            </a:pPr>
            <a:r>
              <a:rPr lang="uk-UA" sz="2400" b="1" dirty="0" smtClean="0"/>
              <a:t>Може заробляти більше від власної діяльності.</a:t>
            </a:r>
          </a:p>
          <a:p>
            <a:pPr>
              <a:buFontTx/>
              <a:buChar char="-"/>
            </a:pPr>
            <a:endParaRPr lang="uk-UA" sz="2400" b="1" dirty="0" smtClean="0"/>
          </a:p>
          <a:p>
            <a:pPr>
              <a:buNone/>
            </a:pPr>
            <a:r>
              <a:rPr lang="uk-UA" sz="2400" b="1" dirty="0" smtClean="0"/>
              <a:t> Орендна плата поглинається інфляцією.</a:t>
            </a:r>
            <a:endParaRPr lang="ru-RU" sz="2400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b="1" dirty="0" smtClean="0"/>
              <a:t>ОРЕНДАР</a:t>
            </a:r>
          </a:p>
          <a:p>
            <a:pPr>
              <a:buNone/>
            </a:pPr>
            <a:r>
              <a:rPr lang="uk-UA" b="1" dirty="0" smtClean="0"/>
              <a:t>+ </a:t>
            </a:r>
            <a:r>
              <a:rPr lang="uk-UA" sz="2400" b="1" dirty="0" smtClean="0"/>
              <a:t>Отримує матеріальну базу без вкладання капіталів у будівництво.</a:t>
            </a:r>
          </a:p>
          <a:p>
            <a:pPr>
              <a:buNone/>
            </a:pPr>
            <a:endParaRPr lang="uk-UA" sz="2400" b="1" dirty="0" smtClean="0"/>
          </a:p>
          <a:p>
            <a:pPr>
              <a:buNone/>
            </a:pPr>
            <a:r>
              <a:rPr lang="uk-UA" sz="2400" b="1" dirty="0" smtClean="0"/>
              <a:t>- Може втратити готель, в який вкладав кошти, в разі припинення оренди.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b="1" dirty="0" smtClean="0"/>
              <a:t>Види бізнес планів за метою розробки</a:t>
            </a:r>
            <a:r>
              <a:rPr lang="uk-UA" sz="3200" b="1" dirty="0" smtClean="0"/>
              <a:t>:</a:t>
            </a:r>
            <a:br>
              <a:rPr lang="uk-UA" sz="3200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43050"/>
            <a:ext cx="8229600" cy="4857784"/>
          </a:xfrm>
        </p:spPr>
        <p:txBody>
          <a:bodyPr>
            <a:noAutofit/>
          </a:bodyPr>
          <a:lstStyle/>
          <a:p>
            <a:r>
              <a:rPr lang="uk-UA" sz="2800" b="1" dirty="0" smtClean="0"/>
              <a:t>отримання та повернення кредитів, </a:t>
            </a:r>
          </a:p>
          <a:p>
            <a:r>
              <a:rPr lang="uk-UA" sz="2800" b="1" dirty="0" smtClean="0"/>
              <a:t>залучення інвестицій, </a:t>
            </a:r>
          </a:p>
          <a:p>
            <a:r>
              <a:rPr lang="uk-UA" sz="2800" b="1" dirty="0" smtClean="0"/>
              <a:t>збільшення обсягу послуг та продажів, </a:t>
            </a:r>
          </a:p>
          <a:p>
            <a:r>
              <a:rPr lang="uk-UA" sz="2800" b="1" dirty="0" smtClean="0"/>
              <a:t>вихід на нові сегменти ринку, </a:t>
            </a:r>
          </a:p>
          <a:p>
            <a:r>
              <a:rPr lang="uk-UA" sz="2800" b="1" dirty="0" smtClean="0"/>
              <a:t>збільшення доходів або отримання задовільного прибутку,</a:t>
            </a:r>
          </a:p>
          <a:p>
            <a:r>
              <a:rPr lang="uk-UA" sz="2800" b="1" dirty="0" smtClean="0"/>
              <a:t>з метою створення підприємства та його впровадження на ринок, </a:t>
            </a:r>
          </a:p>
          <a:p>
            <a:r>
              <a:rPr lang="uk-UA" sz="2800" b="1" dirty="0" smtClean="0"/>
              <a:t>з метою його закріплення  на ринку й утримання ринкових позицій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1143000"/>
          </a:xfrm>
        </p:spPr>
        <p:txBody>
          <a:bodyPr>
            <a:normAutofit/>
          </a:bodyPr>
          <a:lstStyle/>
          <a:p>
            <a:r>
              <a:rPr lang="uk-UA" b="1" dirty="0" smtClean="0"/>
              <a:t>Види бізнес планів за обсягом питань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b="1" dirty="0" smtClean="0"/>
              <a:t>корпоративні (охоплюють роботу всього підприємства в комплексі),</a:t>
            </a:r>
          </a:p>
          <a:p>
            <a:r>
              <a:rPr lang="uk-UA" b="1" dirty="0" smtClean="0"/>
              <a:t> функціональні (що стосуються роботи певного функціонального підрозділу підприємства) </a:t>
            </a:r>
          </a:p>
          <a:p>
            <a:r>
              <a:rPr lang="uk-UA" b="1" dirty="0" smtClean="0"/>
              <a:t>спеціальні (присвячені певній вузькоспеціальній проблемі).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/>
              <a:t>Види бізнес планів за терміном дії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2071678"/>
            <a:ext cx="8229600" cy="3125791"/>
          </a:xfrm>
        </p:spPr>
        <p:txBody>
          <a:bodyPr>
            <a:normAutofit/>
          </a:bodyPr>
          <a:lstStyle/>
          <a:p>
            <a:r>
              <a:rPr lang="uk-UA" b="1" dirty="0" smtClean="0"/>
              <a:t>довгострокові, що мають стратегічний характер (п’ять і більше років), </a:t>
            </a:r>
          </a:p>
          <a:p>
            <a:endParaRPr lang="uk-UA" b="1" dirty="0" smtClean="0"/>
          </a:p>
          <a:p>
            <a:r>
              <a:rPr lang="uk-UA" b="1" dirty="0" smtClean="0"/>
              <a:t>середньострокові (до п’яти років), </a:t>
            </a:r>
          </a:p>
          <a:p>
            <a:pPr>
              <a:buNone/>
            </a:pPr>
            <a:endParaRPr lang="uk-UA" b="1" dirty="0" smtClean="0"/>
          </a:p>
          <a:p>
            <a:r>
              <a:rPr lang="uk-UA" b="1" dirty="0" smtClean="0"/>
              <a:t>короткострокові (до одного року і менше).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/>
              <a:t>Типова структура бізнес-плану готелю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uk-UA" b="1" dirty="0" smtClean="0"/>
              <a:t>мета розробки;</a:t>
            </a:r>
            <a:endParaRPr lang="ru-RU" b="1" dirty="0" smtClean="0"/>
          </a:p>
          <a:p>
            <a:pPr lvl="0"/>
            <a:r>
              <a:rPr lang="uk-UA" b="1" dirty="0" smtClean="0"/>
              <a:t>основні відомості про підприємство, у тому числі – характеристика асортименту послуг та потенційний обсяг продажів;</a:t>
            </a:r>
            <a:endParaRPr lang="ru-RU" b="1" dirty="0" smtClean="0"/>
          </a:p>
          <a:p>
            <a:pPr lvl="0"/>
            <a:r>
              <a:rPr lang="uk-UA" b="1" dirty="0" smtClean="0"/>
              <a:t>маркетинговий план – стратегія маркетингу підприємства, у тому числі – схеми розширення ринку збуту, залучення споживачів, характеристика цінової політики, рекламна діяльність;</a:t>
            </a:r>
            <a:endParaRPr lang="ru-RU" b="1" dirty="0" smtClean="0"/>
          </a:p>
          <a:p>
            <a:pPr lvl="0"/>
            <a:r>
              <a:rPr lang="uk-UA" b="1" dirty="0" smtClean="0"/>
              <a:t>організаційний план – характеристика оргструктури підприємства, схеми управління та питання кадрової політики;</a:t>
            </a:r>
            <a:endParaRPr lang="ru-RU" b="1" dirty="0" smtClean="0"/>
          </a:p>
          <a:p>
            <a:pPr lvl="0"/>
            <a:r>
              <a:rPr lang="uk-UA" b="1" dirty="0" smtClean="0"/>
              <a:t>план експлуатаційної діяльності;</a:t>
            </a:r>
            <a:endParaRPr lang="ru-RU" b="1" dirty="0" smtClean="0"/>
          </a:p>
          <a:p>
            <a:pPr lvl="0"/>
            <a:r>
              <a:rPr lang="uk-UA" b="1" dirty="0" smtClean="0"/>
              <a:t>резюме.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/>
              <a:t>План експлуатаційної діяльності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uk-UA" b="1" dirty="0" smtClean="0"/>
              <a:t>експлуатаційна програма підприємства, тобто обсяг основних послуг у фізичних одиницях (ліжко-днях, місце-днях) з урахуванням пропускної здатності готелю та коефіцієнта завантаженості;</a:t>
            </a:r>
          </a:p>
          <a:p>
            <a:pPr lvl="0">
              <a:buNone/>
            </a:pPr>
            <a:endParaRPr lang="ru-RU" b="1" dirty="0" smtClean="0"/>
          </a:p>
          <a:p>
            <a:pPr lvl="0"/>
            <a:r>
              <a:rPr lang="uk-UA" b="1" dirty="0" smtClean="0"/>
              <a:t>план доходів від основної послуги (продажу номерів і місць), а також від додаткових послуг та підрозділів готелю у вартісному вираженні;</a:t>
            </a:r>
          </a:p>
          <a:p>
            <a:pPr lvl="0">
              <a:buNone/>
            </a:pPr>
            <a:endParaRPr lang="ru-RU" b="1" dirty="0" smtClean="0"/>
          </a:p>
          <a:p>
            <a:pPr lvl="0"/>
            <a:r>
              <a:rPr lang="uk-UA" b="1" dirty="0" smtClean="0"/>
              <a:t>план підвищення якості  та ефективності експлуатаційної діяльності на основі впровадження нової техніки та технології, розширення асортименту послуг, оптимального використання фондів тощо.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ПЛАН: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uk-UA" dirty="0" smtClean="0"/>
              <a:t>Законодавчі основи діяльності готельного підприємства</a:t>
            </a:r>
            <a:endParaRPr lang="uk-UA" dirty="0" smtClean="0"/>
          </a:p>
          <a:p>
            <a:pPr marL="514350" indent="-514350">
              <a:buAutoNum type="arabicPeriod"/>
            </a:pPr>
            <a:r>
              <a:rPr lang="uk-UA" dirty="0" smtClean="0"/>
              <a:t>Форми </a:t>
            </a:r>
            <a:r>
              <a:rPr lang="uk-UA" dirty="0" smtClean="0"/>
              <a:t>власності та організаційно-правові </a:t>
            </a:r>
            <a:r>
              <a:rPr lang="uk-UA" dirty="0" smtClean="0"/>
              <a:t>форми</a:t>
            </a:r>
            <a:r>
              <a:rPr lang="en-US" dirty="0" smtClean="0"/>
              <a:t> </a:t>
            </a:r>
            <a:r>
              <a:rPr lang="uk-UA" dirty="0" smtClean="0">
                <a:latin typeface="Calibri" pitchFamily="34" charset="0"/>
              </a:rPr>
              <a:t>готельних підприємств</a:t>
            </a:r>
            <a:r>
              <a:rPr lang="uk-UA" dirty="0" smtClean="0"/>
              <a:t>.</a:t>
            </a:r>
            <a:endParaRPr lang="uk-UA" dirty="0" smtClean="0"/>
          </a:p>
          <a:p>
            <a:pPr marL="514350" indent="-514350">
              <a:buAutoNum type="arabicPeriod"/>
            </a:pPr>
            <a:r>
              <a:rPr lang="uk-UA" dirty="0" smtClean="0"/>
              <a:t>Форми управління готелями.</a:t>
            </a:r>
          </a:p>
          <a:p>
            <a:pPr marL="514350" indent="-514350">
              <a:buAutoNum type="arabicPeriod"/>
            </a:pPr>
            <a:r>
              <a:rPr lang="uk-UA" dirty="0" smtClean="0"/>
              <a:t>Планування діяльності готелів. Види та структура бізнес-планів.</a:t>
            </a:r>
          </a:p>
          <a:p>
            <a:pPr marL="514350" indent="-514350">
              <a:buAutoNum type="arabicPeriod"/>
            </a:pPr>
            <a:r>
              <a:rPr lang="uk-UA" dirty="0" smtClean="0"/>
              <a:t>Статті доходів і витрат, розподіл прибутку, забезпечення рентабельності готелю.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uk-UA" dirty="0" smtClean="0"/>
              <a:t>Готельна документація.</a:t>
            </a:r>
          </a:p>
          <a:p>
            <a:pPr marL="514350" indent="-514350">
              <a:buNone/>
            </a:pPr>
            <a:endParaRPr lang="uk-UA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План експлуатаційно-фінансової діяльності (техпромфінплан) готелю.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857364"/>
            <a:ext cx="8229600" cy="4483113"/>
          </a:xfrm>
        </p:spPr>
        <p:txBody>
          <a:bodyPr>
            <a:normAutofit fontScale="92500" lnSpcReduction="20000"/>
          </a:bodyPr>
          <a:lstStyle/>
          <a:p>
            <a:r>
              <a:rPr lang="uk-UA" b="1" dirty="0" smtClean="0"/>
              <a:t>загальна сума доходів від реалізації всіх видів послуг (по статтях), </a:t>
            </a:r>
          </a:p>
          <a:p>
            <a:r>
              <a:rPr lang="uk-UA" b="1" dirty="0" smtClean="0"/>
              <a:t>загальна сума балансового прибутку, </a:t>
            </a:r>
          </a:p>
          <a:p>
            <a:r>
              <a:rPr lang="uk-UA" b="1" dirty="0" smtClean="0"/>
              <a:t>загальний фонд заробітної плати,</a:t>
            </a:r>
          </a:p>
          <a:p>
            <a:r>
              <a:rPr lang="uk-UA" b="1" dirty="0" smtClean="0"/>
              <a:t> платежі до бюджету, </a:t>
            </a:r>
          </a:p>
          <a:p>
            <a:r>
              <a:rPr lang="uk-UA" b="1" dirty="0" smtClean="0"/>
              <a:t>капітальні вкладення, </a:t>
            </a:r>
          </a:p>
          <a:p>
            <a:r>
              <a:rPr lang="uk-UA" b="1" dirty="0" smtClean="0"/>
              <a:t>обігові кошти, </a:t>
            </a:r>
          </a:p>
          <a:p>
            <a:r>
              <a:rPr lang="uk-UA" b="1" dirty="0" smtClean="0"/>
              <a:t>план упровадження нової техніки та технології.,</a:t>
            </a:r>
          </a:p>
          <a:p>
            <a:r>
              <a:rPr lang="uk-UA" b="1" dirty="0" smtClean="0"/>
              <a:t>організація праці та соціальний розвиток колективу, </a:t>
            </a:r>
          </a:p>
          <a:p>
            <a:r>
              <a:rPr lang="uk-UA" b="1" dirty="0" smtClean="0"/>
              <a:t>капітальне будівництво та матеріально-технічне забезпечення, </a:t>
            </a:r>
          </a:p>
          <a:p>
            <a:r>
              <a:rPr lang="uk-UA" b="1" dirty="0" smtClean="0"/>
              <a:t>удосконалення кадрової політики.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Статті доходу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2000240"/>
            <a:ext cx="8229600" cy="4525963"/>
          </a:xfrm>
        </p:spPr>
        <p:txBody>
          <a:bodyPr/>
          <a:lstStyle/>
          <a:p>
            <a:r>
              <a:rPr lang="uk-UA" b="1" dirty="0" smtClean="0"/>
              <a:t>продаж номерів для проживання; </a:t>
            </a:r>
          </a:p>
          <a:p>
            <a:r>
              <a:rPr lang="uk-UA" b="1" dirty="0" smtClean="0"/>
              <a:t>додаткові платні послуги;</a:t>
            </a:r>
          </a:p>
          <a:p>
            <a:r>
              <a:rPr lang="uk-UA" b="1" dirty="0" smtClean="0"/>
              <a:t>додаткові види діяльності; </a:t>
            </a:r>
          </a:p>
          <a:p>
            <a:r>
              <a:rPr lang="uk-UA" b="1" dirty="0" smtClean="0"/>
              <a:t>бронювання місць у готелі; </a:t>
            </a:r>
          </a:p>
          <a:p>
            <a:r>
              <a:rPr lang="uk-UA" b="1" dirty="0" smtClean="0"/>
              <a:t>здача в оренду готельних приміщень; </a:t>
            </a:r>
          </a:p>
          <a:p>
            <a:r>
              <a:rPr lang="uk-UA" b="1" dirty="0" smtClean="0"/>
              <a:t>продаж матеріальних фондів.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Статті витрат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1857364"/>
            <a:ext cx="8229600" cy="4168773"/>
          </a:xfrm>
        </p:spPr>
        <p:txBody>
          <a:bodyPr>
            <a:normAutofit fontScale="92500" lnSpcReduction="20000"/>
          </a:bodyPr>
          <a:lstStyle/>
          <a:p>
            <a:r>
              <a:rPr lang="uk-UA" b="1" dirty="0" smtClean="0"/>
              <a:t>заробітна плата персоналу; </a:t>
            </a:r>
          </a:p>
          <a:p>
            <a:r>
              <a:rPr lang="uk-UA" b="1" dirty="0" smtClean="0"/>
              <a:t>експлуатаційні витрати на опалення, електроенергію, водопостачання і каналізацію;</a:t>
            </a:r>
          </a:p>
          <a:p>
            <a:r>
              <a:rPr lang="uk-UA" b="1" dirty="0" smtClean="0"/>
              <a:t> амортизаційні відрахування;</a:t>
            </a:r>
          </a:p>
          <a:p>
            <a:r>
              <a:rPr lang="uk-UA" b="1" dirty="0" smtClean="0"/>
              <a:t> закупівля матеріальних засобів;</a:t>
            </a:r>
          </a:p>
          <a:p>
            <a:r>
              <a:rPr lang="uk-UA" b="1" dirty="0" smtClean="0"/>
              <a:t> ремонти;</a:t>
            </a:r>
          </a:p>
          <a:p>
            <a:r>
              <a:rPr lang="uk-UA" b="1" dirty="0" smtClean="0"/>
              <a:t> прання білизни;</a:t>
            </a:r>
          </a:p>
          <a:p>
            <a:r>
              <a:rPr lang="uk-UA" b="1" dirty="0" smtClean="0"/>
              <a:t> телефонізація і радіофікація;</a:t>
            </a:r>
          </a:p>
          <a:p>
            <a:r>
              <a:rPr lang="uk-UA" b="1" dirty="0" smtClean="0"/>
              <a:t> витрати по утриманню споруди (будівлі) і </a:t>
            </a:r>
            <a:r>
              <a:rPr lang="uk-UA" b="1" dirty="0" err="1" smtClean="0"/>
              <a:t>території\</a:t>
            </a:r>
            <a:r>
              <a:rPr lang="uk-UA" b="1" dirty="0" smtClean="0"/>
              <a:t>;</a:t>
            </a:r>
          </a:p>
          <a:p>
            <a:r>
              <a:rPr lang="uk-UA" b="1" dirty="0" smtClean="0"/>
              <a:t> адміністративно-управлінські і </a:t>
            </a:r>
            <a:r>
              <a:rPr lang="uk-UA" b="1" dirty="0" err="1" smtClean="0"/>
              <a:t>позаексплуатаційні</a:t>
            </a:r>
            <a:r>
              <a:rPr lang="uk-UA" b="1" dirty="0" smtClean="0"/>
              <a:t> витрати. </a:t>
            </a:r>
            <a:endParaRPr lang="ru-RU" b="1" dirty="0" smtClean="0"/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Основні фонди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lvl="0"/>
            <a:r>
              <a:rPr lang="uk-UA" sz="2500" b="1" dirty="0" smtClean="0"/>
              <a:t>фонд розвитку виробництва, з якого фінансуються витрати на розбудову готелю, придбання сучасного обладнання тощо;</a:t>
            </a:r>
            <a:endParaRPr lang="ru-RU" sz="2500" b="1" dirty="0" smtClean="0"/>
          </a:p>
          <a:p>
            <a:pPr lvl="0"/>
            <a:r>
              <a:rPr lang="uk-UA" sz="2500" b="1" dirty="0" smtClean="0"/>
              <a:t>фонд соціального розвитку, за рахунок коштів якого організується відпочинок співробітників, вирішуються побутові питання, заохочуються молоді сім’ї, полегшується стан жінок-матерів тощо;</a:t>
            </a:r>
            <a:endParaRPr lang="ru-RU" sz="2500" b="1" dirty="0" smtClean="0"/>
          </a:p>
          <a:p>
            <a:pPr lvl="0"/>
            <a:r>
              <a:rPr lang="uk-UA" sz="2500" b="1" dirty="0" smtClean="0"/>
              <a:t>фонд матеріального заохочення, з якого виплачуються премії та здійснюються інші заохочувальні виплати;</a:t>
            </a:r>
            <a:endParaRPr lang="ru-RU" sz="2500" b="1" dirty="0" smtClean="0"/>
          </a:p>
          <a:p>
            <a:pPr lvl="0"/>
            <a:r>
              <a:rPr lang="uk-UA" sz="2500" b="1" dirty="0" smtClean="0"/>
              <a:t>резервний фонд підприємства (фонд ризику), який гарантує виплати підприємством боргів перед клієнтами або покриття непередбачених витрат.</a:t>
            </a:r>
            <a:endParaRPr lang="ru-RU" sz="2500" b="1" dirty="0" smtClean="0"/>
          </a:p>
          <a:p>
            <a:endParaRPr lang="ru-RU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792088"/>
          </a:xfrm>
        </p:spPr>
        <p:txBody>
          <a:bodyPr>
            <a:normAutofit/>
          </a:bodyPr>
          <a:lstStyle/>
          <a:p>
            <a:pPr algn="ctr"/>
            <a:r>
              <a:rPr lang="uk-UA" sz="4000" b="1" i="1" dirty="0" smtClean="0">
                <a:solidFill>
                  <a:srgbClr val="002060"/>
                </a:solidFill>
              </a:rPr>
              <a:t>ГОТЕЛЬНА ДОКУМЕНТАЦІЯ</a:t>
            </a:r>
            <a:endParaRPr lang="uk-UA" sz="4000" b="1" i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204864"/>
            <a:ext cx="8229600" cy="3952096"/>
          </a:xfrm>
        </p:spPr>
        <p:txBody>
          <a:bodyPr/>
          <a:lstStyle/>
          <a:p>
            <a:r>
              <a:rPr lang="uk-UA" i="1" dirty="0" smtClean="0"/>
              <a:t>Нормативні документи (правила, інструкції, положення тощо</a:t>
            </a:r>
            <a:r>
              <a:rPr lang="uk-UA" i="1" dirty="0" smtClean="0">
                <a:solidFill>
                  <a:srgbClr val="C00000"/>
                </a:solidFill>
              </a:rPr>
              <a:t>). </a:t>
            </a:r>
            <a:r>
              <a:rPr lang="uk-UA" dirty="0" smtClean="0">
                <a:solidFill>
                  <a:srgbClr val="C00000"/>
                </a:solidFill>
              </a:rPr>
              <a:t>Головний нормативний документ готелю:</a:t>
            </a:r>
            <a:r>
              <a:rPr lang="uk-UA" dirty="0" smtClean="0"/>
              <a:t> </a:t>
            </a:r>
            <a:r>
              <a:rPr lang="uk-UA" b="1" dirty="0" smtClean="0"/>
              <a:t>Правила користування готелями й аналогічними засобами розміщення та надання готельних послуг від 2 квітня 2004 р., зі змінами </a:t>
            </a:r>
            <a:r>
              <a:rPr lang="uk-UA" b="1" smtClean="0"/>
              <a:t>і доповненнями.</a:t>
            </a:r>
            <a:endParaRPr lang="uk-UA" b="1" dirty="0" smtClean="0"/>
          </a:p>
          <a:p>
            <a:r>
              <a:rPr lang="uk-UA" i="1" dirty="0" smtClean="0"/>
              <a:t>Технологічні документи – обслуговують операційні процеси в готелі </a:t>
            </a:r>
            <a:r>
              <a:rPr lang="uk-UA" dirty="0" smtClean="0"/>
              <a:t>(бланки, в тому числі – суворої звітності, журнали, довільні форми).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ФОРМИ ВЛАСНОСТІ ГОТЕЛІВ У ЄВРОПІ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5" y="1500172"/>
          <a:ext cx="8215369" cy="5390375"/>
        </p:xfrm>
        <a:graphic>
          <a:graphicData uri="http://schemas.openxmlformats.org/drawingml/2006/table">
            <a:tbl>
              <a:tblPr/>
              <a:tblGrid>
                <a:gridCol w="2056764"/>
                <a:gridCol w="729317"/>
                <a:gridCol w="460238"/>
                <a:gridCol w="578758"/>
                <a:gridCol w="591160"/>
                <a:gridCol w="591160"/>
                <a:gridCol w="578758"/>
                <a:gridCol w="578758"/>
                <a:gridCol w="591160"/>
                <a:gridCol w="729648"/>
                <a:gridCol w="729648"/>
              </a:tblGrid>
              <a:tr h="80026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Місто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Форма власності, 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%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Приналежність, 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%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295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Державна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Муніципальна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Приватна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Національна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Японія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Великобританія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Арабські країни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Азія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США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Інші країни Європи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91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Париж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  --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  --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77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Лондон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  --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60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65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  --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  --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  --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3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Амстердам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35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60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35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  --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  --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7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11200" algn="l"/>
                        </a:tabLs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Брюссель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  --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60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7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Мілан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  --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90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80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  --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  --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  --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  --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  --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7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Мадрид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  --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80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  --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  --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  --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5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Франкфурт</a:t>
                      </a:r>
                      <a:r>
                        <a:rPr lang="en-US" sz="1800" b="1"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 на</a:t>
                      </a:r>
                      <a:r>
                        <a:rPr lang="en-US" sz="1800" b="1"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 Майні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70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/>
                          <a:ea typeface="Times New Roman"/>
                          <a:cs typeface="Times New Roman"/>
                        </a:rPr>
                        <a:t>90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  --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  --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  --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  --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/>
                          <a:ea typeface="Times New Roman"/>
                          <a:cs typeface="Times New Roman"/>
                        </a:rPr>
                        <a:t>  --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i="1" dirty="0" smtClean="0"/>
              <a:t>Форми власності готелів в Україні</a:t>
            </a:r>
            <a:endParaRPr lang="uk-UA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uk-UA" sz="4800" dirty="0" smtClean="0"/>
          </a:p>
          <a:p>
            <a:r>
              <a:rPr lang="uk-UA" sz="4800" dirty="0" smtClean="0"/>
              <a:t>Приватні готелі – 70 %.</a:t>
            </a:r>
          </a:p>
          <a:p>
            <a:r>
              <a:rPr lang="uk-UA" sz="4800" dirty="0" smtClean="0"/>
              <a:t>Комунальні готелі – 27 %.</a:t>
            </a:r>
          </a:p>
          <a:p>
            <a:r>
              <a:rPr lang="uk-UA" sz="4800" dirty="0" smtClean="0"/>
              <a:t>Державні готелі – 3 %.</a:t>
            </a:r>
            <a:endParaRPr lang="uk-UA" sz="48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Основні законодавчо-нормативні документи</a:t>
            </a:r>
            <a:endParaRPr lang="uk-UA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sz="3600" b="1" i="1" dirty="0" smtClean="0"/>
              <a:t>Конституція України;</a:t>
            </a:r>
          </a:p>
          <a:p>
            <a:r>
              <a:rPr lang="uk-UA" sz="3600" b="1" i="1" dirty="0" smtClean="0"/>
              <a:t>Господарський кодекс України;</a:t>
            </a:r>
          </a:p>
          <a:p>
            <a:r>
              <a:rPr lang="uk-UA" sz="3600" b="1" i="1" dirty="0" smtClean="0"/>
              <a:t>Закон України </a:t>
            </a:r>
            <a:r>
              <a:rPr lang="uk-UA" sz="3600" b="1" i="1" dirty="0" err="1" smtClean="0"/>
              <a:t>“Про</a:t>
            </a:r>
            <a:r>
              <a:rPr lang="uk-UA" sz="3600" b="1" i="1" dirty="0" smtClean="0"/>
              <a:t> </a:t>
            </a:r>
            <a:r>
              <a:rPr lang="uk-UA" sz="3600" b="1" i="1" dirty="0" err="1" smtClean="0"/>
              <a:t>туризм”</a:t>
            </a:r>
            <a:r>
              <a:rPr lang="uk-UA" sz="3600" b="1" i="1" dirty="0" smtClean="0"/>
              <a:t> в редакції від 18.11.2003 р. № 1282 – ІУ;</a:t>
            </a:r>
            <a:endParaRPr lang="en-US" sz="3600" b="1" i="1" dirty="0" smtClean="0"/>
          </a:p>
          <a:p>
            <a:r>
              <a:rPr lang="uk-UA" sz="3600" b="1" i="1" dirty="0" smtClean="0"/>
              <a:t>Постанова  Кабінету міністрів України </a:t>
            </a:r>
            <a:r>
              <a:rPr lang="uk-UA" sz="3600" b="1" i="1" dirty="0" err="1" smtClean="0"/>
              <a:t>“Про</a:t>
            </a:r>
            <a:r>
              <a:rPr lang="uk-UA" sz="3600" b="1" i="1" dirty="0" smtClean="0"/>
              <a:t> затвердження Порядку надання послуг з тимчасового </a:t>
            </a:r>
            <a:r>
              <a:rPr lang="uk-UA" sz="3600" b="1" i="1" dirty="0" err="1" smtClean="0"/>
              <a:t>розміщення”</a:t>
            </a:r>
            <a:r>
              <a:rPr lang="uk-UA" sz="3600" b="1" i="1" dirty="0" smtClean="0"/>
              <a:t> від 15.03.2006 № 297</a:t>
            </a:r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Організаційно – правові форми підприємства</a:t>
            </a:r>
            <a:endParaRPr lang="uk-UA" dirty="0"/>
          </a:p>
        </p:txBody>
      </p:sp>
      <p:sp>
        <p:nvSpPr>
          <p:cNvPr id="5" name="Текст 4"/>
          <p:cNvSpPr>
            <a:spLocks noGrp="1"/>
          </p:cNvSpPr>
          <p:nvPr>
            <p:ph type="body" idx="4294967295"/>
          </p:nvPr>
        </p:nvSpPr>
        <p:spPr>
          <a:xfrm>
            <a:off x="0" y="1535113"/>
            <a:ext cx="4040188" cy="1246187"/>
          </a:xfrm>
        </p:spPr>
        <p:txBody>
          <a:bodyPr>
            <a:normAutofit fontScale="77500" lnSpcReduction="20000"/>
          </a:bodyPr>
          <a:lstStyle/>
          <a:p>
            <a:endParaRPr lang="uk-UA" dirty="0" smtClean="0"/>
          </a:p>
          <a:p>
            <a:r>
              <a:rPr lang="uk-UA" sz="2900" dirty="0" smtClean="0"/>
              <a:t>Господарський кодекс України (Закон Про господарські товариства).</a:t>
            </a:r>
          </a:p>
          <a:p>
            <a:endParaRPr lang="uk-UA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4294967295"/>
          </p:nvPr>
        </p:nvSpPr>
        <p:spPr>
          <a:xfrm>
            <a:off x="0" y="2565400"/>
            <a:ext cx="4040188" cy="3560763"/>
          </a:xfrm>
        </p:spPr>
        <p:txBody>
          <a:bodyPr>
            <a:normAutofit/>
          </a:bodyPr>
          <a:lstStyle/>
          <a:p>
            <a:r>
              <a:rPr lang="uk-UA" dirty="0" smtClean="0"/>
              <a:t>Приватне підприємство.</a:t>
            </a:r>
          </a:p>
          <a:p>
            <a:r>
              <a:rPr lang="uk-UA" dirty="0" smtClean="0"/>
              <a:t>Товариство з обмеженою відповідальністю</a:t>
            </a:r>
          </a:p>
          <a:p>
            <a:r>
              <a:rPr lang="uk-UA" dirty="0" smtClean="0"/>
              <a:t>Товариство з додатковою відповідальністю.</a:t>
            </a:r>
          </a:p>
          <a:p>
            <a:r>
              <a:rPr lang="uk-UA" dirty="0" smtClean="0"/>
              <a:t>Повне товариство.</a:t>
            </a:r>
          </a:p>
          <a:p>
            <a:r>
              <a:rPr lang="uk-UA" dirty="0" smtClean="0"/>
              <a:t>Командитне товариство.</a:t>
            </a:r>
            <a:endParaRPr lang="ru-RU" dirty="0" smtClean="0"/>
          </a:p>
          <a:p>
            <a:endParaRPr lang="uk-UA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4294967295"/>
          </p:nvPr>
        </p:nvSpPr>
        <p:spPr>
          <a:xfrm>
            <a:off x="5102225" y="1535113"/>
            <a:ext cx="4041775" cy="957262"/>
          </a:xfrm>
        </p:spPr>
        <p:txBody>
          <a:bodyPr>
            <a:normAutofit fontScale="77500" lnSpcReduction="20000"/>
          </a:bodyPr>
          <a:lstStyle/>
          <a:p>
            <a:endParaRPr lang="uk-UA" dirty="0" smtClean="0"/>
          </a:p>
          <a:p>
            <a:r>
              <a:rPr lang="uk-UA" sz="2800" dirty="0" smtClean="0"/>
              <a:t>Закон України </a:t>
            </a:r>
            <a:r>
              <a:rPr lang="uk-UA" sz="2800" dirty="0" err="1" smtClean="0"/>
              <a:t>“Про</a:t>
            </a:r>
            <a:r>
              <a:rPr lang="uk-UA" sz="2800" dirty="0" smtClean="0"/>
              <a:t> акціонерні </a:t>
            </a:r>
            <a:r>
              <a:rPr lang="uk-UA" sz="2800" dirty="0" err="1" smtClean="0"/>
              <a:t>товариства”</a:t>
            </a:r>
            <a:endParaRPr lang="ru-RU" sz="2800" dirty="0" smtClean="0"/>
          </a:p>
          <a:p>
            <a:endParaRPr lang="uk-UA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294967295"/>
          </p:nvPr>
        </p:nvSpPr>
        <p:spPr>
          <a:xfrm>
            <a:off x="5102225" y="2565400"/>
            <a:ext cx="4041775" cy="3560763"/>
          </a:xfrm>
        </p:spPr>
        <p:txBody>
          <a:bodyPr/>
          <a:lstStyle/>
          <a:p>
            <a:r>
              <a:rPr lang="uk-UA" dirty="0" smtClean="0"/>
              <a:t>Приватне акціонерне товариство – </a:t>
            </a:r>
            <a:r>
              <a:rPr lang="uk-UA" dirty="0" err="1" smtClean="0"/>
              <a:t>ПрАТ</a:t>
            </a:r>
            <a:r>
              <a:rPr lang="uk-UA" dirty="0" smtClean="0"/>
              <a:t>.</a:t>
            </a:r>
          </a:p>
          <a:p>
            <a:r>
              <a:rPr lang="uk-UA" dirty="0" smtClean="0"/>
              <a:t>Публічне акціонерне товариство – ПАТ.</a:t>
            </a:r>
            <a:endParaRPr lang="ru-RU" dirty="0" smtClean="0"/>
          </a:p>
          <a:p>
            <a:endParaRPr lang="uk-U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23528" y="332656"/>
            <a:ext cx="864096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 err="1" smtClean="0">
                <a:solidFill>
                  <a:srgbClr val="0000FF"/>
                </a:solidFill>
              </a:rPr>
              <a:t>Товариством</a:t>
            </a:r>
            <a:r>
              <a:rPr lang="ru-RU" b="1" u="sng" dirty="0" smtClean="0">
                <a:solidFill>
                  <a:srgbClr val="0000FF"/>
                </a:solidFill>
              </a:rPr>
              <a:t>  </a:t>
            </a:r>
            <a:r>
              <a:rPr lang="ru-RU" b="1" u="sng" dirty="0" err="1" smtClean="0">
                <a:solidFill>
                  <a:srgbClr val="0000FF"/>
                </a:solidFill>
              </a:rPr>
              <a:t>з</a:t>
            </a:r>
            <a:r>
              <a:rPr lang="ru-RU" b="1" u="sng" dirty="0" smtClean="0">
                <a:solidFill>
                  <a:srgbClr val="0000FF"/>
                </a:solidFill>
              </a:rPr>
              <a:t>    </a:t>
            </a:r>
            <a:r>
              <a:rPr lang="ru-RU" b="1" u="sng" dirty="0" err="1" smtClean="0">
                <a:solidFill>
                  <a:srgbClr val="0000FF"/>
                </a:solidFill>
              </a:rPr>
              <a:t>обмеженою</a:t>
            </a:r>
            <a:r>
              <a:rPr lang="ru-RU" b="1" u="sng" dirty="0" smtClean="0">
                <a:solidFill>
                  <a:srgbClr val="0000FF"/>
                </a:solidFill>
              </a:rPr>
              <a:t>  </a:t>
            </a:r>
            <a:r>
              <a:rPr lang="ru-RU" dirty="0" smtClean="0"/>
              <a:t>  </a:t>
            </a:r>
            <a:r>
              <a:rPr lang="ru-RU" b="1" u="sng" dirty="0" err="1" smtClean="0">
                <a:hlinkClick r:id="rId2"/>
              </a:rPr>
              <a:t>відповідальністю</a:t>
            </a:r>
            <a:r>
              <a:rPr lang="ru-RU" dirty="0" smtClean="0"/>
              <a:t>    </a:t>
            </a:r>
            <a:r>
              <a:rPr lang="ru-RU" dirty="0" err="1" smtClean="0"/>
              <a:t>визнається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err="1" smtClean="0"/>
              <a:t>товариство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статутний</a:t>
            </a:r>
            <a:r>
              <a:rPr lang="ru-RU" dirty="0" smtClean="0"/>
              <a:t> </a:t>
            </a:r>
            <a:r>
              <a:rPr lang="ru-RU" dirty="0" err="1" smtClean="0"/>
              <a:t>капітал</a:t>
            </a:r>
            <a:r>
              <a:rPr lang="ru-RU" dirty="0" smtClean="0"/>
              <a:t>, </a:t>
            </a:r>
            <a:r>
              <a:rPr lang="ru-RU" dirty="0" err="1" smtClean="0"/>
              <a:t>розділений</a:t>
            </a:r>
            <a:r>
              <a:rPr lang="ru-RU" dirty="0" smtClean="0"/>
              <a:t> на </a:t>
            </a:r>
            <a:r>
              <a:rPr lang="ru-RU" dirty="0" err="1" smtClean="0"/>
              <a:t>частки</a:t>
            </a:r>
            <a:r>
              <a:rPr lang="ru-RU" dirty="0" smtClean="0"/>
              <a:t>, </a:t>
            </a:r>
            <a:r>
              <a:rPr lang="ru-RU" dirty="0" err="1" smtClean="0"/>
              <a:t>розмір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</a:t>
            </a:r>
            <a:r>
              <a:rPr lang="ru-RU" dirty="0" err="1" smtClean="0"/>
              <a:t>установчими</a:t>
            </a:r>
            <a:r>
              <a:rPr lang="ru-RU" dirty="0" smtClean="0"/>
              <a:t> документами.</a:t>
            </a:r>
            <a:endParaRPr lang="ru-RU" b="1" u="sng" dirty="0" smtClean="0">
              <a:solidFill>
                <a:srgbClr val="0000FF"/>
              </a:solidFill>
            </a:endParaRPr>
          </a:p>
          <a:p>
            <a:r>
              <a:rPr lang="ru-RU" b="1" u="sng" dirty="0" err="1" smtClean="0">
                <a:solidFill>
                  <a:srgbClr val="0000FF"/>
                </a:solidFill>
              </a:rPr>
              <a:t>Товариством</a:t>
            </a:r>
            <a:r>
              <a:rPr lang="ru-RU" b="1" u="sng" dirty="0" smtClean="0">
                <a:solidFill>
                  <a:srgbClr val="0000FF"/>
                </a:solidFill>
              </a:rPr>
              <a:t>  </a:t>
            </a:r>
            <a:r>
              <a:rPr lang="ru-RU" b="1" u="sng" dirty="0" err="1" smtClean="0">
                <a:solidFill>
                  <a:srgbClr val="0000FF"/>
                </a:solidFill>
              </a:rPr>
              <a:t>з</a:t>
            </a:r>
            <a:r>
              <a:rPr lang="ru-RU" b="1" u="sng" dirty="0" smtClean="0">
                <a:solidFill>
                  <a:srgbClr val="0000FF"/>
                </a:solidFill>
              </a:rPr>
              <a:t>   </a:t>
            </a:r>
            <a:r>
              <a:rPr lang="ru-RU" b="1" dirty="0" err="1" smtClean="0">
                <a:hlinkClick r:id="rId2"/>
              </a:rPr>
              <a:t>додатковою</a:t>
            </a:r>
            <a:r>
              <a:rPr lang="ru-RU" b="1" dirty="0" smtClean="0"/>
              <a:t>    </a:t>
            </a:r>
            <a:r>
              <a:rPr lang="ru-RU" b="1" dirty="0" err="1" smtClean="0">
                <a:hlinkClick r:id="rId2"/>
              </a:rPr>
              <a:t>відповідальністю</a:t>
            </a:r>
            <a:r>
              <a:rPr lang="ru-RU" b="1" dirty="0" smtClean="0"/>
              <a:t>    </a:t>
            </a:r>
            <a:r>
              <a:rPr lang="ru-RU" dirty="0" err="1" smtClean="0"/>
              <a:t>визнається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err="1" smtClean="0"/>
              <a:t>товариство</a:t>
            </a:r>
            <a:r>
              <a:rPr lang="ru-RU" dirty="0" smtClean="0"/>
              <a:t>,  </a:t>
            </a:r>
            <a:r>
              <a:rPr lang="ru-RU" dirty="0" err="1" smtClean="0"/>
              <a:t>статутний</a:t>
            </a:r>
            <a:r>
              <a:rPr lang="ru-RU" dirty="0" smtClean="0"/>
              <a:t>  (</a:t>
            </a:r>
            <a:r>
              <a:rPr lang="ru-RU" dirty="0" err="1" smtClean="0"/>
              <a:t>складений</a:t>
            </a:r>
            <a:r>
              <a:rPr lang="ru-RU" dirty="0" smtClean="0"/>
              <a:t>)  </a:t>
            </a:r>
            <a:r>
              <a:rPr lang="ru-RU" dirty="0" err="1" smtClean="0"/>
              <a:t>капітал</a:t>
            </a:r>
            <a:r>
              <a:rPr lang="ru-RU" dirty="0" smtClean="0"/>
              <a:t>  </a:t>
            </a:r>
            <a:r>
              <a:rPr lang="ru-RU" dirty="0" err="1" smtClean="0"/>
              <a:t>якого</a:t>
            </a:r>
            <a:r>
              <a:rPr lang="ru-RU" dirty="0" smtClean="0"/>
              <a:t>  </a:t>
            </a:r>
            <a:r>
              <a:rPr lang="ru-RU" dirty="0" err="1" smtClean="0"/>
              <a:t>поділений</a:t>
            </a:r>
            <a:r>
              <a:rPr lang="ru-RU" dirty="0" smtClean="0"/>
              <a:t>  на </a:t>
            </a:r>
            <a:br>
              <a:rPr lang="ru-RU" dirty="0" smtClean="0"/>
            </a:br>
            <a:r>
              <a:rPr lang="ru-RU" dirty="0" err="1" smtClean="0"/>
              <a:t>частки</a:t>
            </a:r>
            <a:r>
              <a:rPr lang="ru-RU" dirty="0" smtClean="0"/>
              <a:t>   </a:t>
            </a:r>
            <a:r>
              <a:rPr lang="ru-RU" dirty="0" err="1" smtClean="0"/>
              <a:t>визначених</a:t>
            </a:r>
            <a:r>
              <a:rPr lang="ru-RU" dirty="0" smtClean="0"/>
              <a:t>  </a:t>
            </a:r>
            <a:r>
              <a:rPr lang="ru-RU" dirty="0" err="1" smtClean="0"/>
              <a:t>установчими</a:t>
            </a:r>
            <a:r>
              <a:rPr lang="ru-RU" dirty="0" smtClean="0"/>
              <a:t>  документами  </a:t>
            </a:r>
            <a:r>
              <a:rPr lang="ru-RU" dirty="0" err="1" smtClean="0"/>
              <a:t>розмірів</a:t>
            </a:r>
            <a:r>
              <a:rPr lang="ru-RU" dirty="0" smtClean="0"/>
              <a:t>.  </a:t>
            </a:r>
            <a:r>
              <a:rPr lang="ru-RU" dirty="0" err="1" smtClean="0"/>
              <a:t>Учасники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такого  </a:t>
            </a:r>
            <a:r>
              <a:rPr lang="ru-RU" dirty="0" err="1" smtClean="0"/>
              <a:t>товариства</a:t>
            </a:r>
            <a:r>
              <a:rPr lang="ru-RU" dirty="0" smtClean="0"/>
              <a:t> </a:t>
            </a:r>
            <a:r>
              <a:rPr lang="ru-RU" dirty="0" err="1" smtClean="0"/>
              <a:t>відповідають</a:t>
            </a:r>
            <a:r>
              <a:rPr lang="ru-RU" dirty="0" smtClean="0"/>
              <a:t> за </a:t>
            </a:r>
            <a:r>
              <a:rPr lang="ru-RU" dirty="0" err="1" smtClean="0"/>
              <a:t>його</a:t>
            </a:r>
            <a:r>
              <a:rPr lang="ru-RU" dirty="0" smtClean="0"/>
              <a:t> боргами </a:t>
            </a:r>
            <a:r>
              <a:rPr lang="ru-RU" dirty="0" err="1" smtClean="0"/>
              <a:t>своїми</a:t>
            </a:r>
            <a:r>
              <a:rPr lang="ru-RU" dirty="0" smtClean="0"/>
              <a:t> </a:t>
            </a:r>
            <a:r>
              <a:rPr lang="ru-RU" dirty="0" err="1" smtClean="0"/>
              <a:t>внесками</a:t>
            </a:r>
            <a:r>
              <a:rPr lang="ru-RU" dirty="0" smtClean="0"/>
              <a:t> до </a:t>
            </a:r>
            <a:br>
              <a:rPr lang="ru-RU" dirty="0" smtClean="0"/>
            </a:br>
            <a:r>
              <a:rPr lang="ru-RU" dirty="0" smtClean="0"/>
              <a:t>статутного  (</a:t>
            </a:r>
            <a:r>
              <a:rPr lang="ru-RU" dirty="0" err="1" smtClean="0"/>
              <a:t>складеного</a:t>
            </a:r>
            <a:r>
              <a:rPr lang="ru-RU" dirty="0" smtClean="0"/>
              <a:t>)  </a:t>
            </a:r>
            <a:r>
              <a:rPr lang="ru-RU" dirty="0" err="1" smtClean="0"/>
              <a:t>капіталу</a:t>
            </a:r>
            <a:r>
              <a:rPr lang="ru-RU" dirty="0" smtClean="0"/>
              <a:t>,  а при </a:t>
            </a:r>
            <a:r>
              <a:rPr lang="ru-RU" dirty="0" err="1" smtClean="0"/>
              <a:t>недостатності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сум</a:t>
            </a:r>
            <a:r>
              <a:rPr lang="ru-RU" dirty="0" smtClean="0"/>
              <a:t> - </a:t>
            </a:r>
            <a:br>
              <a:rPr lang="ru-RU" dirty="0" smtClean="0"/>
            </a:br>
            <a:r>
              <a:rPr lang="ru-RU" dirty="0" err="1" smtClean="0"/>
              <a:t>додатково</a:t>
            </a:r>
            <a:r>
              <a:rPr lang="ru-RU" dirty="0" smtClean="0"/>
              <a:t>  </a:t>
            </a:r>
            <a:r>
              <a:rPr lang="ru-RU" dirty="0" err="1" smtClean="0"/>
              <a:t>належним</a:t>
            </a:r>
            <a:r>
              <a:rPr lang="ru-RU" dirty="0" smtClean="0"/>
              <a:t>  </a:t>
            </a:r>
            <a:r>
              <a:rPr lang="ru-RU" dirty="0" err="1" smtClean="0"/>
              <a:t>їм</a:t>
            </a:r>
            <a:r>
              <a:rPr lang="ru-RU" dirty="0" smtClean="0"/>
              <a:t>  </a:t>
            </a:r>
            <a:r>
              <a:rPr lang="ru-RU" dirty="0" err="1" smtClean="0"/>
              <a:t>майном</a:t>
            </a:r>
            <a:r>
              <a:rPr lang="ru-RU" dirty="0" smtClean="0"/>
              <a:t>  в  </a:t>
            </a:r>
            <a:r>
              <a:rPr lang="ru-RU" dirty="0" err="1" smtClean="0"/>
              <a:t>однаковому</a:t>
            </a:r>
            <a:r>
              <a:rPr lang="ru-RU" dirty="0" smtClean="0"/>
              <a:t>  для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учасників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кратному </a:t>
            </a:r>
            <a:r>
              <a:rPr lang="ru-RU" dirty="0" err="1" smtClean="0"/>
              <a:t>розмірі</a:t>
            </a:r>
            <a:r>
              <a:rPr lang="ru-RU" dirty="0" smtClean="0"/>
              <a:t> до </a:t>
            </a:r>
            <a:r>
              <a:rPr lang="ru-RU" dirty="0" err="1" smtClean="0"/>
              <a:t>внеска</a:t>
            </a:r>
            <a:r>
              <a:rPr lang="ru-RU" dirty="0" smtClean="0"/>
              <a:t> кожного </a:t>
            </a:r>
            <a:r>
              <a:rPr lang="ru-RU" dirty="0" err="1" smtClean="0"/>
              <a:t>учасника</a:t>
            </a:r>
            <a:r>
              <a:rPr lang="ru-RU" dirty="0" smtClean="0"/>
              <a:t>. </a:t>
            </a:r>
          </a:p>
          <a:p>
            <a:r>
              <a:rPr lang="ru-RU" b="1" u="sng" dirty="0" err="1" smtClean="0">
                <a:solidFill>
                  <a:srgbClr val="0000FF"/>
                </a:solidFill>
              </a:rPr>
              <a:t>Повним</a:t>
            </a:r>
            <a:r>
              <a:rPr lang="ru-RU" b="1" u="sng" dirty="0" smtClean="0">
                <a:solidFill>
                  <a:srgbClr val="0000FF"/>
                </a:solidFill>
              </a:rPr>
              <a:t> </a:t>
            </a:r>
            <a:r>
              <a:rPr lang="ru-RU" b="1" u="sng" dirty="0" err="1" smtClean="0">
                <a:solidFill>
                  <a:srgbClr val="0000FF"/>
                </a:solidFill>
              </a:rPr>
              <a:t>товариством</a:t>
            </a:r>
            <a:r>
              <a:rPr lang="ru-RU" b="1" u="sng" dirty="0" smtClean="0">
                <a:solidFill>
                  <a:srgbClr val="0000FF"/>
                </a:solidFill>
              </a:rPr>
              <a:t> </a:t>
            </a:r>
            <a:r>
              <a:rPr lang="ru-RU" dirty="0" err="1" smtClean="0"/>
              <a:t>визнається</a:t>
            </a:r>
            <a:r>
              <a:rPr lang="ru-RU" dirty="0" smtClean="0"/>
              <a:t>  </a:t>
            </a:r>
            <a:r>
              <a:rPr lang="ru-RU" dirty="0" err="1" smtClean="0"/>
              <a:t>таке</a:t>
            </a:r>
            <a:r>
              <a:rPr lang="ru-RU" dirty="0" smtClean="0"/>
              <a:t>  </a:t>
            </a:r>
            <a:r>
              <a:rPr lang="ru-RU" dirty="0" err="1" smtClean="0"/>
              <a:t>товариство</a:t>
            </a:r>
            <a:r>
              <a:rPr lang="ru-RU" dirty="0" smtClean="0"/>
              <a:t>,  </a:t>
            </a:r>
            <a:r>
              <a:rPr lang="ru-RU" dirty="0" err="1" smtClean="0"/>
              <a:t>всі</a:t>
            </a:r>
            <a:r>
              <a:rPr lang="ru-RU" dirty="0" smtClean="0"/>
              <a:t>  </a:t>
            </a:r>
            <a:r>
              <a:rPr lang="ru-RU" dirty="0" err="1" smtClean="0"/>
              <a:t>учасники</a:t>
            </a:r>
            <a:r>
              <a:rPr lang="ru-RU" dirty="0" smtClean="0"/>
              <a:t>   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займаються</a:t>
            </a:r>
            <a:r>
              <a:rPr lang="ru-RU" dirty="0" smtClean="0"/>
              <a:t> </a:t>
            </a:r>
            <a:r>
              <a:rPr lang="ru-RU" dirty="0" err="1" smtClean="0"/>
              <a:t>спільною</a:t>
            </a:r>
            <a:r>
              <a:rPr lang="ru-RU" dirty="0" smtClean="0"/>
              <a:t> </a:t>
            </a:r>
            <a:r>
              <a:rPr lang="ru-RU" dirty="0" err="1" smtClean="0"/>
              <a:t>підприємницькою</a:t>
            </a:r>
            <a:r>
              <a:rPr lang="ru-RU" dirty="0" smtClean="0"/>
              <a:t> </a:t>
            </a:r>
            <a:r>
              <a:rPr lang="ru-RU" dirty="0" err="1" smtClean="0"/>
              <a:t>діяльністю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несуть</a:t>
            </a:r>
            <a:r>
              <a:rPr lang="ru-RU" dirty="0" smtClean="0"/>
              <a:t>  </a:t>
            </a:r>
            <a:r>
              <a:rPr lang="ru-RU" dirty="0" err="1" smtClean="0"/>
              <a:t>солідарну</a:t>
            </a:r>
            <a:r>
              <a:rPr lang="ru-RU" dirty="0" smtClean="0"/>
              <a:t> </a:t>
            </a:r>
            <a:r>
              <a:rPr lang="ru-RU" dirty="0" err="1" smtClean="0"/>
              <a:t>відповідальність</a:t>
            </a:r>
            <a:r>
              <a:rPr lang="ru-RU" dirty="0" smtClean="0"/>
              <a:t> за </a:t>
            </a:r>
            <a:r>
              <a:rPr lang="ru-RU" dirty="0" err="1" smtClean="0"/>
              <a:t>зобов'язаннями</a:t>
            </a:r>
            <a:r>
              <a:rPr lang="ru-RU" dirty="0" smtClean="0"/>
              <a:t> </a:t>
            </a:r>
            <a:r>
              <a:rPr lang="ru-RU" dirty="0" err="1" smtClean="0"/>
              <a:t>товариства</a:t>
            </a:r>
            <a:r>
              <a:rPr lang="ru-RU" dirty="0" smtClean="0"/>
              <a:t> </a:t>
            </a:r>
            <a:r>
              <a:rPr lang="ru-RU" dirty="0" err="1" smtClean="0"/>
              <a:t>усім</a:t>
            </a:r>
            <a:r>
              <a:rPr lang="ru-RU" dirty="0" smtClean="0"/>
              <a:t> </a:t>
            </a:r>
            <a:r>
              <a:rPr lang="ru-RU" dirty="0" err="1" smtClean="0"/>
              <a:t>своїм</a:t>
            </a:r>
            <a:r>
              <a:rPr lang="ru-RU" dirty="0" smtClean="0"/>
              <a:t> </a:t>
            </a:r>
            <a:r>
              <a:rPr lang="ru-RU" dirty="0" err="1" smtClean="0"/>
              <a:t>майном</a:t>
            </a:r>
            <a:r>
              <a:rPr lang="ru-RU" dirty="0" smtClean="0"/>
              <a:t>.  </a:t>
            </a:r>
          </a:p>
          <a:p>
            <a:r>
              <a:rPr lang="ru-RU" b="1" u="sng" dirty="0" err="1" smtClean="0">
                <a:solidFill>
                  <a:srgbClr val="0000FF"/>
                </a:solidFill>
              </a:rPr>
              <a:t>Командитним</a:t>
            </a:r>
            <a:r>
              <a:rPr lang="ru-RU" b="1" u="sng" dirty="0" smtClean="0">
                <a:solidFill>
                  <a:srgbClr val="0000FF"/>
                </a:solidFill>
              </a:rPr>
              <a:t>  </a:t>
            </a:r>
            <a:r>
              <a:rPr lang="ru-RU" b="1" u="sng" dirty="0" err="1" smtClean="0">
                <a:solidFill>
                  <a:srgbClr val="0000FF"/>
                </a:solidFill>
              </a:rPr>
              <a:t>товариством</a:t>
            </a:r>
            <a:r>
              <a:rPr lang="ru-RU" b="1" u="sng" dirty="0" smtClean="0">
                <a:solidFill>
                  <a:srgbClr val="0000FF"/>
                </a:solidFill>
              </a:rPr>
              <a:t> </a:t>
            </a:r>
            <a:r>
              <a:rPr lang="ru-RU" dirty="0" err="1" smtClean="0"/>
              <a:t>визнається</a:t>
            </a:r>
            <a:r>
              <a:rPr lang="ru-RU" dirty="0" smtClean="0"/>
              <a:t> </a:t>
            </a:r>
            <a:r>
              <a:rPr lang="ru-RU" dirty="0" err="1" smtClean="0"/>
              <a:t>товариство</a:t>
            </a:r>
            <a:r>
              <a:rPr lang="ru-RU" dirty="0" smtClean="0"/>
              <a:t>, в </a:t>
            </a:r>
            <a:r>
              <a:rPr lang="ru-RU" dirty="0" err="1" smtClean="0"/>
              <a:t>якому</a:t>
            </a:r>
            <a:r>
              <a:rPr lang="ru-RU" dirty="0" smtClean="0"/>
              <a:t> разом </a:t>
            </a:r>
            <a:br>
              <a:rPr lang="ru-RU" dirty="0" smtClean="0"/>
            </a:br>
            <a:r>
              <a:rPr lang="ru-RU" dirty="0" err="1" smtClean="0"/>
              <a:t>з</a:t>
            </a:r>
            <a:r>
              <a:rPr lang="ru-RU" dirty="0" smtClean="0"/>
              <a:t> одним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учасниками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здійснюють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імені</a:t>
            </a:r>
            <a:r>
              <a:rPr lang="ru-RU" dirty="0" smtClean="0"/>
              <a:t> </a:t>
            </a:r>
            <a:r>
              <a:rPr lang="ru-RU" dirty="0" err="1" smtClean="0"/>
              <a:t>товариства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err="1" smtClean="0"/>
              <a:t>підприємницьку</a:t>
            </a:r>
            <a:r>
              <a:rPr lang="ru-RU" dirty="0" smtClean="0"/>
              <a:t>    </a:t>
            </a:r>
            <a:r>
              <a:rPr lang="ru-RU" dirty="0" err="1" smtClean="0"/>
              <a:t>діяльність</a:t>
            </a:r>
            <a:r>
              <a:rPr lang="ru-RU" dirty="0" smtClean="0"/>
              <a:t>    </a:t>
            </a:r>
            <a:r>
              <a:rPr lang="ru-RU" dirty="0" err="1" smtClean="0"/>
              <a:t>і</a:t>
            </a:r>
            <a:r>
              <a:rPr lang="ru-RU" dirty="0" smtClean="0"/>
              <a:t>   </a:t>
            </a:r>
            <a:r>
              <a:rPr lang="ru-RU" dirty="0" err="1" smtClean="0"/>
              <a:t>несуть</a:t>
            </a:r>
            <a:r>
              <a:rPr lang="ru-RU" dirty="0" smtClean="0"/>
              <a:t>   </a:t>
            </a:r>
            <a:r>
              <a:rPr lang="ru-RU" dirty="0" err="1" smtClean="0"/>
              <a:t>відповідальність</a:t>
            </a:r>
            <a:r>
              <a:rPr lang="ru-RU" dirty="0" smtClean="0"/>
              <a:t>   за </a:t>
            </a:r>
            <a:br>
              <a:rPr lang="ru-RU" dirty="0" smtClean="0"/>
            </a:br>
            <a:r>
              <a:rPr lang="ru-RU" dirty="0" err="1" smtClean="0"/>
              <a:t>зобов'язаннями</a:t>
            </a:r>
            <a:r>
              <a:rPr lang="ru-RU" dirty="0" smtClean="0"/>
              <a:t> </a:t>
            </a:r>
            <a:r>
              <a:rPr lang="ru-RU" dirty="0" err="1" smtClean="0"/>
              <a:t>товариства</a:t>
            </a:r>
            <a:r>
              <a:rPr lang="ru-RU" dirty="0" smtClean="0"/>
              <a:t> </a:t>
            </a:r>
            <a:r>
              <a:rPr lang="ru-RU" dirty="0" err="1" smtClean="0"/>
              <a:t>всім</a:t>
            </a:r>
            <a:r>
              <a:rPr lang="ru-RU" dirty="0" smtClean="0"/>
              <a:t> </a:t>
            </a:r>
            <a:r>
              <a:rPr lang="ru-RU" dirty="0" err="1" smtClean="0"/>
              <a:t>своїм</a:t>
            </a:r>
            <a:r>
              <a:rPr lang="ru-RU" dirty="0" smtClean="0"/>
              <a:t> </a:t>
            </a:r>
            <a:r>
              <a:rPr lang="ru-RU" dirty="0" err="1" smtClean="0"/>
              <a:t>майном</a:t>
            </a:r>
            <a:r>
              <a:rPr lang="ru-RU" dirty="0" smtClean="0"/>
              <a:t>,  </a:t>
            </a:r>
            <a:r>
              <a:rPr lang="ru-RU" dirty="0" err="1" smtClean="0"/>
              <a:t>є</a:t>
            </a:r>
            <a:r>
              <a:rPr lang="ru-RU" dirty="0" smtClean="0"/>
              <a:t>  один  </a:t>
            </a:r>
            <a:r>
              <a:rPr lang="ru-RU" dirty="0" err="1" smtClean="0"/>
              <a:t>або</a:t>
            </a:r>
            <a:r>
              <a:rPr lang="ru-RU" dirty="0" smtClean="0"/>
              <a:t> 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err="1" smtClean="0"/>
              <a:t>учасників</a:t>
            </a:r>
            <a:r>
              <a:rPr lang="ru-RU" dirty="0" smtClean="0"/>
              <a:t>,  </a:t>
            </a:r>
            <a:r>
              <a:rPr lang="ru-RU" dirty="0" err="1" smtClean="0"/>
              <a:t>відповідальність</a:t>
            </a:r>
            <a:r>
              <a:rPr lang="ru-RU" dirty="0" smtClean="0"/>
              <a:t>  </a:t>
            </a:r>
            <a:r>
              <a:rPr lang="ru-RU" dirty="0" err="1" smtClean="0"/>
              <a:t>яких</a:t>
            </a:r>
            <a:r>
              <a:rPr lang="ru-RU" dirty="0" smtClean="0"/>
              <a:t>  </a:t>
            </a:r>
            <a:r>
              <a:rPr lang="ru-RU" dirty="0" err="1" smtClean="0"/>
              <a:t>обмежується</a:t>
            </a:r>
            <a:r>
              <a:rPr lang="ru-RU" dirty="0" smtClean="0"/>
              <a:t>  вкладом  у  </a:t>
            </a:r>
            <a:r>
              <a:rPr lang="ru-RU" dirty="0" err="1" smtClean="0"/>
              <a:t>майні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err="1" smtClean="0"/>
              <a:t>товариства</a:t>
            </a:r>
            <a:r>
              <a:rPr lang="ru-RU" dirty="0" smtClean="0"/>
              <a:t>  (</a:t>
            </a:r>
            <a:r>
              <a:rPr lang="ru-RU" dirty="0" err="1" smtClean="0"/>
              <a:t>вкладників</a:t>
            </a:r>
            <a:r>
              <a:rPr lang="ru-RU" dirty="0" smtClean="0"/>
              <a:t>),  та  </a:t>
            </a:r>
            <a:r>
              <a:rPr lang="ru-RU" dirty="0" err="1" smtClean="0"/>
              <a:t>які</a:t>
            </a:r>
            <a:r>
              <a:rPr lang="ru-RU" dirty="0" smtClean="0"/>
              <a:t>  не  </a:t>
            </a:r>
            <a:r>
              <a:rPr lang="ru-RU" dirty="0" err="1" smtClean="0"/>
              <a:t>беруть</a:t>
            </a:r>
            <a:r>
              <a:rPr lang="ru-RU" dirty="0" smtClean="0"/>
              <a:t> </a:t>
            </a:r>
            <a:r>
              <a:rPr lang="ru-RU" dirty="0" err="1" smtClean="0"/>
              <a:t>участі</a:t>
            </a:r>
            <a:r>
              <a:rPr lang="ru-RU" dirty="0" smtClean="0"/>
              <a:t> в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err="1" smtClean="0"/>
              <a:t>товариства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uk-UA" b="1" i="1" dirty="0" smtClean="0"/>
              <a:t>                                                Закон України про господарські товариства</a:t>
            </a:r>
            <a:endParaRPr lang="ru-RU" b="1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052736"/>
            <a:ext cx="79928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u="sng" dirty="0" err="1" smtClean="0">
                <a:solidFill>
                  <a:srgbClr val="0000FF"/>
                </a:solidFill>
              </a:rPr>
              <a:t>Приватним</a:t>
            </a:r>
            <a:r>
              <a:rPr lang="ru-RU" sz="3200" dirty="0" smtClean="0"/>
              <a:t> </a:t>
            </a:r>
            <a:r>
              <a:rPr lang="ru-RU" sz="3200" u="sng" dirty="0" err="1" smtClean="0">
                <a:solidFill>
                  <a:srgbClr val="0000FF"/>
                </a:solidFill>
              </a:rPr>
              <a:t>підприємством</a:t>
            </a:r>
            <a:r>
              <a:rPr lang="ru-RU" sz="3200" dirty="0" smtClean="0"/>
              <a:t> </a:t>
            </a:r>
            <a:r>
              <a:rPr lang="ru-RU" sz="3200" dirty="0" err="1" smtClean="0"/>
              <a:t>є</a:t>
            </a:r>
            <a:r>
              <a:rPr lang="ru-RU" sz="3200" dirty="0" smtClean="0"/>
              <a:t> </a:t>
            </a:r>
            <a:r>
              <a:rPr lang="ru-RU" sz="3200" dirty="0" err="1" smtClean="0"/>
              <a:t>підприємство</a:t>
            </a:r>
            <a:r>
              <a:rPr lang="ru-RU" sz="3200" dirty="0" smtClean="0"/>
              <a:t>, </a:t>
            </a:r>
            <a:r>
              <a:rPr lang="ru-RU" sz="3200" dirty="0" err="1" smtClean="0"/>
              <a:t>що</a:t>
            </a:r>
            <a:r>
              <a:rPr lang="ru-RU" sz="3200" dirty="0" smtClean="0"/>
              <a:t> </a:t>
            </a:r>
            <a:r>
              <a:rPr lang="ru-RU" sz="3200" dirty="0" err="1" smtClean="0"/>
              <a:t>діє</a:t>
            </a:r>
            <a:r>
              <a:rPr lang="ru-RU" sz="3200" dirty="0" smtClean="0"/>
              <a:t>:</a:t>
            </a:r>
          </a:p>
          <a:p>
            <a:r>
              <a:rPr lang="ru-RU" sz="3200" dirty="0" smtClean="0"/>
              <a:t>- на </a:t>
            </a:r>
            <a:r>
              <a:rPr lang="ru-RU" sz="3200" dirty="0" err="1" smtClean="0"/>
              <a:t>основі</a:t>
            </a:r>
            <a:r>
              <a:rPr lang="ru-RU" sz="3200" dirty="0" smtClean="0"/>
              <a:t> </a:t>
            </a:r>
            <a:r>
              <a:rPr lang="ru-RU" sz="3200" dirty="0" err="1" smtClean="0"/>
              <a:t>приватної</a:t>
            </a:r>
            <a:r>
              <a:rPr lang="ru-RU" sz="3200" dirty="0" smtClean="0"/>
              <a:t> </a:t>
            </a:r>
            <a:r>
              <a:rPr lang="ru-RU" sz="3200" dirty="0" err="1" smtClean="0"/>
              <a:t>власності</a:t>
            </a:r>
            <a:r>
              <a:rPr lang="ru-RU" sz="3200" dirty="0" smtClean="0"/>
              <a:t> одного </a:t>
            </a:r>
            <a:r>
              <a:rPr lang="ru-RU" sz="3200" dirty="0" err="1" smtClean="0"/>
              <a:t>або</a:t>
            </a:r>
            <a:r>
              <a:rPr lang="ru-RU" sz="3200" dirty="0" smtClean="0"/>
              <a:t> </a:t>
            </a:r>
            <a:r>
              <a:rPr lang="ru-RU" sz="3200" dirty="0" err="1" smtClean="0"/>
              <a:t>декількох</a:t>
            </a:r>
            <a:r>
              <a:rPr lang="ru-RU" sz="3200" dirty="0" smtClean="0"/>
              <a:t> </a:t>
            </a:r>
            <a:r>
              <a:rPr lang="ru-RU" sz="3200" dirty="0" err="1" smtClean="0"/>
              <a:t>громадян</a:t>
            </a:r>
            <a:r>
              <a:rPr lang="ru-RU" sz="3200" dirty="0" smtClean="0"/>
              <a:t> та </a:t>
            </a:r>
            <a:r>
              <a:rPr lang="ru-RU" sz="3200" dirty="0" err="1" smtClean="0"/>
              <a:t>його</a:t>
            </a:r>
            <a:r>
              <a:rPr lang="ru-RU" sz="3200" dirty="0" smtClean="0"/>
              <a:t> (</a:t>
            </a:r>
            <a:r>
              <a:rPr lang="ru-RU" sz="3200" dirty="0" err="1" smtClean="0"/>
              <a:t>їх</a:t>
            </a:r>
            <a:r>
              <a:rPr lang="ru-RU" sz="3200" dirty="0" smtClean="0"/>
              <a:t>) </a:t>
            </a:r>
            <a:r>
              <a:rPr lang="ru-RU" sz="3200" dirty="0" err="1" smtClean="0"/>
              <a:t>праці</a:t>
            </a:r>
            <a:r>
              <a:rPr lang="ru-RU" sz="3200" dirty="0" smtClean="0"/>
              <a:t> </a:t>
            </a:r>
            <a:r>
              <a:rPr lang="ru-RU" sz="3200" dirty="0" err="1" smtClean="0"/>
              <a:t>або</a:t>
            </a:r>
            <a:r>
              <a:rPr lang="ru-RU" sz="3200" dirty="0" smtClean="0"/>
              <a:t> </a:t>
            </a:r>
            <a:r>
              <a:rPr lang="ru-RU" sz="3200" dirty="0" err="1" smtClean="0"/>
              <a:t>з</a:t>
            </a:r>
            <a:r>
              <a:rPr lang="ru-RU" sz="3200" dirty="0" smtClean="0"/>
              <a:t> </a:t>
            </a:r>
            <a:r>
              <a:rPr lang="ru-RU" sz="3200" dirty="0" err="1" smtClean="0"/>
              <a:t>використанням</a:t>
            </a:r>
            <a:r>
              <a:rPr lang="ru-RU" sz="3200" dirty="0" smtClean="0"/>
              <a:t> </a:t>
            </a:r>
            <a:r>
              <a:rPr lang="ru-RU" sz="3200" dirty="0" err="1" smtClean="0"/>
              <a:t>найманої</a:t>
            </a:r>
            <a:r>
              <a:rPr lang="ru-RU" sz="3200" dirty="0" smtClean="0"/>
              <a:t> </a:t>
            </a:r>
            <a:r>
              <a:rPr lang="ru-RU" sz="3200" dirty="0" err="1" smtClean="0"/>
              <a:t>праці</a:t>
            </a:r>
            <a:r>
              <a:rPr lang="ru-RU" sz="3200" dirty="0" smtClean="0"/>
              <a:t>;</a:t>
            </a:r>
          </a:p>
          <a:p>
            <a:pPr>
              <a:buFontTx/>
              <a:buChar char="-"/>
            </a:pPr>
            <a:r>
              <a:rPr lang="ru-RU" sz="3200" dirty="0" smtClean="0"/>
              <a:t>на </a:t>
            </a:r>
            <a:r>
              <a:rPr lang="ru-RU" sz="3200" dirty="0" err="1" smtClean="0"/>
              <a:t>основі</a:t>
            </a:r>
            <a:r>
              <a:rPr lang="ru-RU" sz="3200" dirty="0" smtClean="0"/>
              <a:t> </a:t>
            </a:r>
            <a:r>
              <a:rPr lang="ru-RU" sz="3200" dirty="0" err="1" smtClean="0"/>
              <a:t>приватної</a:t>
            </a:r>
            <a:r>
              <a:rPr lang="ru-RU" sz="3200" dirty="0" smtClean="0"/>
              <a:t> </a:t>
            </a:r>
            <a:r>
              <a:rPr lang="ru-RU" sz="3200" dirty="0" err="1" smtClean="0"/>
              <a:t>власності</a:t>
            </a:r>
            <a:r>
              <a:rPr lang="ru-RU" sz="3200" dirty="0" smtClean="0"/>
              <a:t> </a:t>
            </a:r>
            <a:r>
              <a:rPr lang="ru-RU" sz="3200" dirty="0" err="1" smtClean="0"/>
              <a:t>суб’єкта</a:t>
            </a:r>
            <a:r>
              <a:rPr lang="ru-RU" sz="3200" dirty="0" smtClean="0"/>
              <a:t> </a:t>
            </a:r>
            <a:r>
              <a:rPr lang="ru-RU" sz="3200" dirty="0" err="1" smtClean="0"/>
              <a:t>господарювання</a:t>
            </a:r>
            <a:r>
              <a:rPr lang="ru-RU" sz="3200" dirty="0" smtClean="0"/>
              <a:t> – </a:t>
            </a:r>
            <a:r>
              <a:rPr lang="ru-RU" sz="3200" dirty="0" err="1" smtClean="0"/>
              <a:t>юридичної</a:t>
            </a:r>
            <a:r>
              <a:rPr lang="ru-RU" sz="3200" dirty="0" smtClean="0"/>
              <a:t> особи.</a:t>
            </a:r>
          </a:p>
          <a:p>
            <a:pPr algn="r"/>
            <a:r>
              <a:rPr lang="uk-UA" sz="3200" dirty="0" smtClean="0"/>
              <a:t>                                                                   </a:t>
            </a:r>
            <a:r>
              <a:rPr lang="uk-UA" sz="3200" b="1" i="1" dirty="0" smtClean="0"/>
              <a:t>                                                                                                                  Господарський кодекс України</a:t>
            </a:r>
            <a:endParaRPr lang="ru-RU" sz="3200" b="1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/>
              <a:t>Види готельних ланцюгів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sz="3600" b="1" dirty="0" smtClean="0"/>
              <a:t>Класичний ланцюг</a:t>
            </a:r>
          </a:p>
          <a:p>
            <a:endParaRPr lang="uk-UA" sz="3600" b="1" dirty="0" smtClean="0"/>
          </a:p>
          <a:p>
            <a:r>
              <a:rPr lang="uk-UA" sz="3600" b="1" dirty="0" smtClean="0"/>
              <a:t>На франчайзингу і управлінні</a:t>
            </a:r>
          </a:p>
          <a:p>
            <a:endParaRPr lang="uk-UA" sz="3600" b="1" dirty="0" smtClean="0"/>
          </a:p>
          <a:p>
            <a:r>
              <a:rPr lang="uk-UA" sz="3600" b="1" dirty="0" smtClean="0"/>
              <a:t>Ланцюг незалежних готелів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126</TotalTime>
  <Words>1085</Words>
  <Application>Microsoft Office PowerPoint</Application>
  <PresentationFormat>Экран (4:3)</PresentationFormat>
  <Paragraphs>257</Paragraphs>
  <Slides>24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Начальная</vt:lpstr>
      <vt:lpstr>Слайд 1</vt:lpstr>
      <vt:lpstr>ПЛАН:</vt:lpstr>
      <vt:lpstr>ФОРМИ ВЛАСНОСТІ ГОТЕЛІВ У ЄВРОПІ</vt:lpstr>
      <vt:lpstr>Форми власності готелів в Україні</vt:lpstr>
      <vt:lpstr>Основні законодавчо-нормативні документи</vt:lpstr>
      <vt:lpstr>Організаційно – правові форми підприємства</vt:lpstr>
      <vt:lpstr>Слайд 7</vt:lpstr>
      <vt:lpstr>Слайд 8</vt:lpstr>
      <vt:lpstr>Види готельних ланцюгів</vt:lpstr>
      <vt:lpstr>Готельні ланцюги</vt:lpstr>
      <vt:lpstr>Франчайзинг</vt:lpstr>
      <vt:lpstr>Контракт на управління</vt:lpstr>
      <vt:lpstr>Незалежні готелі</vt:lpstr>
      <vt:lpstr>Оренда</vt:lpstr>
      <vt:lpstr> Види бізнес планів за метою розробки: </vt:lpstr>
      <vt:lpstr>Види бізнес планів за обсягом питань</vt:lpstr>
      <vt:lpstr>Види бізнес планів за терміном дії</vt:lpstr>
      <vt:lpstr>Типова структура бізнес-плану готелю</vt:lpstr>
      <vt:lpstr>План експлуатаційної діяльності</vt:lpstr>
      <vt:lpstr>План експлуатаційно-фінансової діяльності (техпромфінплан) готелю.</vt:lpstr>
      <vt:lpstr>Статті доходу</vt:lpstr>
      <vt:lpstr>Статті витрат</vt:lpstr>
      <vt:lpstr>Основні фонди</vt:lpstr>
      <vt:lpstr>ГОТЕЛЬНА ДОКУМЕНТАЦІЯ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 ВЛАСНОСТІ ГОТЕЛІВ У ЄВРОПІ</dc:title>
  <dc:creator>master</dc:creator>
  <cp:lastModifiedBy>Татьяна</cp:lastModifiedBy>
  <cp:revision>54</cp:revision>
  <dcterms:created xsi:type="dcterms:W3CDTF">2013-12-03T18:01:34Z</dcterms:created>
  <dcterms:modified xsi:type="dcterms:W3CDTF">2017-11-28T13:16:10Z</dcterms:modified>
</cp:coreProperties>
</file>