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7" r:id="rId7"/>
    <p:sldId id="268" r:id="rId8"/>
    <p:sldId id="264" r:id="rId9"/>
    <p:sldId id="269" r:id="rId10"/>
    <p:sldId id="265" r:id="rId11"/>
    <p:sldId id="271" r:id="rId12"/>
    <p:sldId id="272" r:id="rId13"/>
    <p:sldId id="273" r:id="rId14"/>
    <p:sldId id="274" r:id="rId15"/>
    <p:sldId id="260" r:id="rId16"/>
    <p:sldId id="261" r:id="rId17"/>
    <p:sldId id="263" r:id="rId18"/>
    <p:sldId id="275" r:id="rId19"/>
    <p:sldId id="276" r:id="rId20"/>
    <p:sldId id="326" r:id="rId21"/>
    <p:sldId id="277" r:id="rId22"/>
    <p:sldId id="279" r:id="rId23"/>
    <p:sldId id="285" r:id="rId24"/>
    <p:sldId id="280" r:id="rId25"/>
    <p:sldId id="281" r:id="rId26"/>
    <p:sldId id="291" r:id="rId27"/>
    <p:sldId id="283" r:id="rId28"/>
    <p:sldId id="282" r:id="rId29"/>
    <p:sldId id="297" r:id="rId30"/>
    <p:sldId id="298" r:id="rId31"/>
    <p:sldId id="299" r:id="rId32"/>
    <p:sldId id="296" r:id="rId33"/>
    <p:sldId id="287" r:id="rId34"/>
    <p:sldId id="286" r:id="rId35"/>
    <p:sldId id="288" r:id="rId36"/>
    <p:sldId id="290" r:id="rId37"/>
    <p:sldId id="292" r:id="rId38"/>
    <p:sldId id="293" r:id="rId39"/>
    <p:sldId id="294" r:id="rId40"/>
    <p:sldId id="289" r:id="rId41"/>
    <p:sldId id="303" r:id="rId42"/>
    <p:sldId id="304" r:id="rId43"/>
    <p:sldId id="311" r:id="rId44"/>
    <p:sldId id="308" r:id="rId45"/>
    <p:sldId id="309" r:id="rId46"/>
    <p:sldId id="310" r:id="rId47"/>
    <p:sldId id="312" r:id="rId48"/>
    <p:sldId id="305" r:id="rId49"/>
    <p:sldId id="306" r:id="rId50"/>
    <p:sldId id="295" r:id="rId51"/>
    <p:sldId id="300" r:id="rId52"/>
    <p:sldId id="301" r:id="rId53"/>
    <p:sldId id="302" r:id="rId54"/>
    <p:sldId id="313" r:id="rId55"/>
    <p:sldId id="314" r:id="rId56"/>
    <p:sldId id="315" r:id="rId57"/>
    <p:sldId id="316" r:id="rId58"/>
    <p:sldId id="317" r:id="rId59"/>
    <p:sldId id="318" r:id="rId60"/>
    <p:sldId id="307" r:id="rId61"/>
    <p:sldId id="319" r:id="rId62"/>
    <p:sldId id="320" r:id="rId63"/>
    <p:sldId id="321" r:id="rId64"/>
    <p:sldId id="322" r:id="rId65"/>
    <p:sldId id="323" r:id="rId66"/>
    <p:sldId id="324" r:id="rId67"/>
    <p:sldId id="325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45" autoAdjust="0"/>
  </p:normalViewPr>
  <p:slideViewPr>
    <p:cSldViewPr>
      <p:cViewPr varScale="1">
        <p:scale>
          <a:sx n="97" d="100"/>
          <a:sy n="97" d="100"/>
        </p:scale>
        <p:origin x="-19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7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D580-254C-43E9-A5F1-D2B5E5D2855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3EFD8-0D4C-479B-B6F1-5FDF0920D0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Організація обслуговування в готелях і туристичних комплексах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500174"/>
            <a:ext cx="6400800" cy="17526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1. 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Історія готельної справи в світі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2hkpf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7290" y="428604"/>
            <a:ext cx="6402417" cy="6072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500726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Давньому Римі поряд з державними готельними закладами -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хоспітеумами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hospiteum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та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деверсоріями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deversoriae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існували приватні заїжджі двори, диференційовані за ціновою ознакою. Більш комфортні, з власними конюшнями -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стабули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або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стабулярії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stabulariae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), для простого народу -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кумпони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camponae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copona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- скромні сільські трактири, а також міські та придорожні «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таверни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tabernae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їни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таверни в римському місті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Остія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Антика ІІ ст. до н. є.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_bd983_ee601a81_ori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85786" y="1428736"/>
            <a:ext cx="7572428" cy="50304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bd981_c0c256da_ori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714356"/>
            <a:ext cx="7809510" cy="5187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aseggiato_del_Termopolio_Ostia_Antica_2006-09-08_n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428604"/>
            <a:ext cx="8022359" cy="6030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8186766" cy="5626121"/>
          </a:xfrm>
        </p:spPr>
        <p:txBody>
          <a:bodyPr/>
          <a:lstStyle/>
          <a:p>
            <a:pPr marL="0" indent="342900" algn="just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Вже в III в. до н.е. будівельники Риму зводили високі багатоквартирні будівлі –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інсули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щоб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розмістити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зростаюче населення міста і гостей. Це були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трьох-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чотирьох-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а часом і п'ятиповерхові будівлі з дерев'яним каркасом. В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середені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такого дому знаходився дворик-колодязь. Вартість проживання варіювала в залежності від поверху – чим вище знаходилася квартира, тим дешевша вона була.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Фасад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інсули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429431"/>
            <a:ext cx="7358114" cy="491522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Внутрішнє планування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647abb41bc2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463311"/>
            <a:ext cx="6929486" cy="4655748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4525963"/>
          </a:xfrm>
        </p:spPr>
        <p:txBody>
          <a:bodyPr/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давньогрецькому місті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Епідаврі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при храмі Асклепія існувало ціле «курортне містечко», що включало «готель» на 160 кімнат, джерела мінеральних вод, театр, стадіон та галерею скульптур.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Нажаль, стародавній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Епідавр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зберігся погано і дійшов до нас у вигляді руїн.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Руїни госпіталю і стародавнього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“готелю”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 якому проживали прибулі на лікування пацієнти.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_77694_cb141fc5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00174"/>
            <a:ext cx="7572428" cy="5064062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Періоди історії розвитку світової готельної справи: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1643050"/>
            <a:ext cx="6500826" cy="4500594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Давній Світ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Середньовічна Європа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XVII-XVIII ст.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ХІХ ст. – початок ХХ ст.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Сучасний етап (друга половина ХХ ст. – початок ХХІ ст.)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i="1" dirty="0" smtClean="0"/>
              <a:t>Ознаки організації й управління готельною справою в Римській імперії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uk-UA" b="1" dirty="0" smtClean="0"/>
              <a:t>Нагляд за заїжджими дворами і тавернами здійснювали «</a:t>
            </a:r>
            <a:r>
              <a:rPr lang="uk-UA" b="1" dirty="0" err="1" smtClean="0"/>
              <a:t>едили</a:t>
            </a:r>
            <a:r>
              <a:rPr lang="uk-UA" b="1" dirty="0" smtClean="0"/>
              <a:t>» - виборні державні посадові особи, які відповідали також за охорону порядку в місті, наглядали за якістю товарів на ринках, міським будівництвом, водогоном, шляхами, постачанням - це вже була форма державного управління міським господарством. </a:t>
            </a:r>
          </a:p>
          <a:p>
            <a:pPr>
              <a:buNone/>
            </a:pPr>
            <a:endParaRPr lang="en-US" b="1" dirty="0" smtClean="0"/>
          </a:p>
          <a:p>
            <a:r>
              <a:rPr lang="ru-RU" b="1" dirty="0" smtClean="0"/>
              <a:t>З</a:t>
            </a:r>
            <a:r>
              <a:rPr lang="uk-UA" b="1" dirty="0" err="1" smtClean="0"/>
              <a:t>аїжджі</a:t>
            </a:r>
            <a:r>
              <a:rPr lang="uk-UA" b="1" dirty="0" smtClean="0"/>
              <a:t> двори повинні були вести списки гостей, бухгалтерію. </a:t>
            </a:r>
          </a:p>
          <a:p>
            <a:endParaRPr lang="uk-UA" b="1" dirty="0" smtClean="0"/>
          </a:p>
          <a:p>
            <a:r>
              <a:rPr lang="uk-UA" b="1" dirty="0" smtClean="0"/>
              <a:t>У  римському праві були сформульовані вимоги до відповідальності власників заїжджих дворів за збереженість майна гостей.</a:t>
            </a:r>
            <a:endParaRPr lang="ru-RU" b="1" dirty="0" smtClean="0"/>
          </a:p>
          <a:p>
            <a:pPr>
              <a:buNone/>
            </a:pPr>
            <a:endParaRPr lang="ru-RU" dirty="0" smtClean="0"/>
          </a:p>
          <a:p>
            <a:r>
              <a:rPr lang="uk-UA" b="1" dirty="0" smtClean="0"/>
              <a:t>У Римській імперії існувало щось на зразок класифікації готелів - на давньоримських мапах місця для ночівлі позначалися різними символами залежно від рівня послуг.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58204" cy="5768997"/>
          </a:xfrm>
        </p:spPr>
        <p:txBody>
          <a:bodyPr/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Близькому Сході, в Азії та Закавказзі на дорогах – караванних шляхах та у містах будувалися заїжджі двори для купців 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“хани”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“караван-сараї”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88620karvansaray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500306"/>
            <a:ext cx="5929354" cy="393709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Планування караван-сараю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/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Комплекс Караван-сараю складається з основного корпусу, мечеті та мінарету; до основного корпусу з двох протилежних боків примикають господарські прибудови, що називалися «чорними дворами», де були стайні, комори, погреби.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_i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2661" y="785794"/>
            <a:ext cx="8318123" cy="4857784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Karavan-sarai-Khan-el-Klalili_Караван-сарай-Khan-el-Klalili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214686"/>
            <a:ext cx="4398126" cy="3286148"/>
          </a:xfrm>
          <a:prstGeom prst="rect">
            <a:avLst/>
          </a:prstGeom>
        </p:spPr>
      </p:pic>
      <p:pic>
        <p:nvPicPr>
          <p:cNvPr id="7" name="Рисунок 6" descr="clip_image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42852"/>
            <a:ext cx="4331006" cy="3000396"/>
          </a:xfrm>
          <a:prstGeom prst="rect">
            <a:avLst/>
          </a:prstGeom>
        </p:spPr>
      </p:pic>
      <p:pic>
        <p:nvPicPr>
          <p:cNvPr id="6" name="Рисунок 5" descr="Караван-сарай-султана-Хафсы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500042"/>
            <a:ext cx="4318964" cy="2643206"/>
          </a:xfrm>
          <a:prstGeom prst="rect">
            <a:avLst/>
          </a:prstGeom>
        </p:spPr>
      </p:pic>
      <p:pic>
        <p:nvPicPr>
          <p:cNvPr id="5" name="Рисунок 4" descr="nic-tr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286124"/>
            <a:ext cx="4262441" cy="319683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Середньовічна Європа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7500" lnSpcReduction="20000"/>
          </a:bodyPr>
          <a:lstStyle/>
          <a:p>
            <a:pPr marL="0" indent="3456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ІІ-ІІІ ст. у римському суспільстві все більшу роль починають відігравати християни та подорожі з культовою та місіонерською метою. При єпархіальних церквах будуються заїжджі двори для християн – </a:t>
            </a:r>
            <a:r>
              <a:rPr lang="uk-UA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smtClean="0">
                <a:latin typeface="Times New Roman" pitchFamily="18" charset="0"/>
                <a:cs typeface="Times New Roman" pitchFamily="18" charset="0"/>
              </a:rPr>
              <a:t>ксендохії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456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ІХ ст. у Єрусалимі за приказом імператора Карла Великого був побудований спеціальний 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ранноприйомний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будинок для паломників.</a:t>
            </a:r>
          </a:p>
          <a:p>
            <a:pPr marL="0" indent="3456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Х ст. в Іспанії за розпорядженням короля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Санчо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Наваррського будуються притулки для паломників 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альбегерії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оспіталії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456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ІІІ-ХІ ст. в Європі починають з’являтися приватні заїжджі двори та трактири, що спеціалізуються на продажу їжі та напоїв, але також надають відпочинок і ночівлю. Це так звані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інни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остерії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Руїни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ксенохія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Херсонесі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ersones_73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3500438"/>
            <a:ext cx="3014682" cy="3014682"/>
          </a:xfrm>
          <a:prstGeom prst="rect">
            <a:avLst/>
          </a:prstGeom>
        </p:spPr>
      </p:pic>
      <p:pic>
        <p:nvPicPr>
          <p:cNvPr id="8" name="Рисунок 7" descr="hersones_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1211297"/>
            <a:ext cx="3569934" cy="2432017"/>
          </a:xfrm>
          <a:prstGeom prst="rect">
            <a:avLst/>
          </a:prstGeom>
        </p:spPr>
      </p:pic>
      <p:pic>
        <p:nvPicPr>
          <p:cNvPr id="9" name="Рисунок 8" descr="hersones_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40024"/>
            <a:ext cx="4214842" cy="27238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628654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428604"/>
            <a:ext cx="80724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середні віки (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V-XV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ст.) набувають популярності подорожі з релігійною метою.</a:t>
            </a:r>
          </a:p>
          <a:p>
            <a:pPr indent="342900"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Притулок паломникам надають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монастирі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або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странноприйомні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будинки при рицарських та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монашеських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орденах практично безкоштовно.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1407 р. Король Карл VI (Франція) впроваджує обов’язкову реєстрацію гостей в готельних господарствах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середньовічного монастиря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071546"/>
            <a:ext cx="3800444" cy="5572164"/>
          </a:xfrm>
        </p:spPr>
        <p:txBody>
          <a:bodyPr>
            <a:normAutofit fontScale="47500" lnSpcReduction="20000"/>
          </a:bodyPr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1 - середній неф базиліки;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2 - бічні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3 - трансепт;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4 - східна апсида;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5 - хор;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6 - західна апсида;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7 - головний вівтар;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8 - дворики;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9 - башти;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10 - клуатр;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11 - спальня ченців 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12 - трапезна;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13 - льох;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14 - кухня і господарські будови;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15 - житло абата;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16 - школа, </a:t>
            </a:r>
          </a:p>
          <a:p>
            <a:pPr marL="0" indent="342900" algn="just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17 – будинок для прочан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18 - лікарня;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19 - будинок послушників;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20 - капели;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21 - кладовище;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22-24 - сади і городи.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299768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5" y="1114502"/>
            <a:ext cx="4000528" cy="545774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 “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Luna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Baglioni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засновано в ХІІ ст. Венеція Італія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otel_id1053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4143380"/>
            <a:ext cx="4071966" cy="2439077"/>
          </a:xfrm>
          <a:prstGeom prst="rect">
            <a:avLst/>
          </a:prstGeom>
        </p:spPr>
      </p:pic>
      <p:pic>
        <p:nvPicPr>
          <p:cNvPr id="7" name="Рисунок 6" descr="8A1W4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500174"/>
            <a:ext cx="3786214" cy="2517832"/>
          </a:xfrm>
          <a:prstGeom prst="rect">
            <a:avLst/>
          </a:prstGeom>
        </p:spPr>
      </p:pic>
      <p:pic>
        <p:nvPicPr>
          <p:cNvPr id="4" name="Содержимое 3" descr="1_z.2011121911192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43438" y="1500174"/>
            <a:ext cx="4087593" cy="2544805"/>
          </a:xfrm>
        </p:spPr>
      </p:pic>
      <p:pic>
        <p:nvPicPr>
          <p:cNvPr id="8" name="Рисунок 7" descr="445128_116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4143380"/>
            <a:ext cx="3714776" cy="244113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Виникнення терміну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“Гостинність”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(англ..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hospitality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401080" cy="44291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dirty="0" smtClean="0"/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Хоспис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ст.-фр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hospice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 – притулок для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подорожуючих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dirty="0" err="1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Хоспітеліум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(дав. грецька),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“хоспитеум”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hospiteum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 – заїжджий двір, притулок для подорожніх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Гостепріїмці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так називали в античності людей разом з їх сімейством, що надавали гостям притулок в своєму будинку.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 “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Sole Al Pantheon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b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засновано в Х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ст. Рим Італія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Содержимое 8" descr="portfolio01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3786190"/>
            <a:ext cx="4214823" cy="2809882"/>
          </a:xfrm>
        </p:spPr>
      </p:pic>
      <p:pic>
        <p:nvPicPr>
          <p:cNvPr id="10" name="Рисунок 9" descr="879940_45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285860"/>
            <a:ext cx="3644056" cy="2430585"/>
          </a:xfrm>
          <a:prstGeom prst="rect">
            <a:avLst/>
          </a:prstGeom>
        </p:spPr>
      </p:pic>
      <p:pic>
        <p:nvPicPr>
          <p:cNvPr id="12" name="Рисунок 11" descr="2631759-Sole-Al-Pantheon-Hotel-Rome-Hotel-Exterior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214422"/>
            <a:ext cx="4123510" cy="2714644"/>
          </a:xfrm>
          <a:prstGeom prst="rect">
            <a:avLst/>
          </a:prstGeom>
        </p:spPr>
      </p:pic>
      <p:pic>
        <p:nvPicPr>
          <p:cNvPr id="14" name="Рисунок 13" descr="879940_14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071942"/>
            <a:ext cx="3749846" cy="2515140"/>
          </a:xfrm>
          <a:prstGeom prst="rect">
            <a:avLst/>
          </a:prstGeom>
        </p:spPr>
      </p:pic>
      <p:pic>
        <p:nvPicPr>
          <p:cNvPr id="15" name="Рисунок 14" descr="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1500174"/>
            <a:ext cx="1714905" cy="433386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Готель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Old Bell Hotel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засновано в 1220 р. </a:t>
            </a:r>
            <a:r>
              <a:rPr lang="uk-UA" sz="4000" dirty="0" err="1" smtClean="0">
                <a:latin typeface="Times New Roman" pitchFamily="18" charset="0"/>
                <a:cs typeface="Times New Roman" pitchFamily="18" charset="0"/>
              </a:rPr>
              <a:t>Малмсбері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Англія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ru-RU" dirty="0"/>
          </a:p>
        </p:txBody>
      </p:sp>
      <p:pic>
        <p:nvPicPr>
          <p:cNvPr id="4" name="Содержимое 3" descr="M13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4286250" cy="2505075"/>
          </a:xfrm>
        </p:spPr>
      </p:pic>
      <p:pic>
        <p:nvPicPr>
          <p:cNvPr id="5" name="Рисунок 4" descr="old-bell-hotel-malmesbury-sit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879558"/>
            <a:ext cx="4246554" cy="2824452"/>
          </a:xfrm>
          <a:prstGeom prst="rect">
            <a:avLst/>
          </a:prstGeom>
        </p:spPr>
      </p:pic>
      <p:pic>
        <p:nvPicPr>
          <p:cNvPr id="6" name="Рисунок 5" descr="oldb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071942"/>
            <a:ext cx="4256591" cy="2643206"/>
          </a:xfrm>
          <a:prstGeom prst="rect">
            <a:avLst/>
          </a:prstGeom>
        </p:spPr>
      </p:pic>
      <p:pic>
        <p:nvPicPr>
          <p:cNvPr id="7" name="Рисунок 6" descr="879940_14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1500174"/>
            <a:ext cx="3643338" cy="22738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3429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ст. 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Європі набуло поширення будівництво придорожніх заїжджих дворів і трактирів. Особливо популярними були придорожні готелі типу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інн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поширені в Англії. Ці готелі мали однотипне планування: житлові кімнати розташовувались на другому поверсі, на цокольному поверсі були конюшня, таверна, службові приміщення. Внутрішній двір прямокутної форми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використовували для театралізованих дійств.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Макет середньовічного трактиру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Ліворуч стайня, перший поверх - загальний зал, другий - гостьові кімнати для заможних гостей.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adfbedc603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2786058"/>
            <a:ext cx="5080000" cy="35433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Головна кімната придорожнього постоялого двору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_15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600200"/>
            <a:ext cx="5286412" cy="5046762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Середньовічна Японія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3429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Японії поява перших притулків для подорожніх також пов’язана з паломництвом. Люди, які надавали паломникам кімнати для ночівлі («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осі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»), іноді ставали для них також гідами на шляху до храмів. Навіть у сучасній Японії можна зупинитись у такій нічліжці «осі» на горі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Фудзі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3429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Японії у XVII ст. з'являються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хондзин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- для чиновників,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хатаго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- для їхніх слуг. Ці заклади, що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масовобудувалися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 той час на шляхах Японії, стали прототипом японського феодального готелю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рьокан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». Нині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рьокани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є значною частиною готельної бази країни.</a:t>
            </a:r>
          </a:p>
          <a:p>
            <a:pPr marL="0" indent="3429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Японію можна вважати рекордсменом за кількістю найстаріших готелів світу. Ще не так давно тут працювала найстаріша готельна компанія в світі -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Конго Гумі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головним напрямком якої було будівництво буддійських храмів 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обителів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для ченців. Компанія проіснувала 1400 років, але в 2006 році, на жаль, була закрита через фінансові проблеми.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Хосі-Рьокан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Hoshi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Ryokan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717 р.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Комацу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Komatsu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в префектурі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Ісікава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біля підніжжя гори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Хокку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Японія.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oshi-ryokan-hotel-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9950" y="1600200"/>
            <a:ext cx="6784099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oshi-ryokan-hotel-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534194"/>
            <a:ext cx="82296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oshi-ryokan-hotel-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73641" y="428625"/>
            <a:ext cx="7596717" cy="5697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yokan-hakone-en-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73641" y="428625"/>
            <a:ext cx="7596717" cy="5697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Античний світ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736"/>
            <a:ext cx="8501122" cy="4786346"/>
          </a:xfrm>
        </p:spPr>
        <p:txBody>
          <a:bodyPr>
            <a:normAutofit fontScale="92500" lnSpcReduction="10000"/>
          </a:bodyPr>
          <a:lstStyle/>
          <a:p>
            <a:pPr marL="0" indent="342900" algn="just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Стародавній Греції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першими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підприємствами гостинності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були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таверни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Вони були важливим елементом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релігійного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соціального життя, але, більшою мірою, пропонували подорожнім харчування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Приміщення для ночівлі були, але ні про який комфорт не могло бути й мови. Часто місце для нічлігу пропонувалося в одному приміщенні з тваринами, щось на зразок сараїв, а спальне місце являло собою, як правило, просто солому на підлозі.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XVI-XVIII ст.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цей період подорожі відбуваються з оздоровчою, освітньою та культурною митою. Стають популярними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Гранд-тури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подорожі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води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Притулок заможним мандрівниками надають багаті маєтки, замки, посольські резиденції.</a:t>
            </a: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французького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готель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партікюлье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hôtel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particulier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hôtel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вміщає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господаря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гостей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постояльців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particulier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приватний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Інше значення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багатоквартирний будинок у Франції, де можна було винайняти кімнату на місять, тиждень або день.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Отель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(маєток)</a:t>
            </a:r>
            <a:r>
              <a:rPr lang="vi-V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Суб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vi-V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ст.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Зараз – Музей історії Франції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800px-Soubise_CorpsLog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9654" y="1600200"/>
            <a:ext cx="6044692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 (маєток) де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Санс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ст.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Зараз – бібліотека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Форні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757px-Hotel-de-Sens-DSC_807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6871" y="1600200"/>
            <a:ext cx="571025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Ламбер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маєток XVII століття в центрі Парижа на острові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Сен-Луї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Зараз – діючий готель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6franc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571612"/>
            <a:ext cx="4381500" cy="2381250"/>
          </a:xfrm>
          <a:prstGeom prst="rect">
            <a:avLst/>
          </a:prstGeom>
        </p:spPr>
      </p:pic>
      <p:pic>
        <p:nvPicPr>
          <p:cNvPr id="10" name="Рисунок 9" descr="Hôtel_Lambert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643050"/>
            <a:ext cx="4572000" cy="2171700"/>
          </a:xfrm>
          <a:prstGeom prst="rect">
            <a:avLst/>
          </a:prstGeom>
        </p:spPr>
      </p:pic>
      <p:pic>
        <p:nvPicPr>
          <p:cNvPr id="15" name="Содержимое 14" descr="u90120-4(468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143240" y="4071942"/>
            <a:ext cx="5857916" cy="2581145"/>
          </a:xfrm>
        </p:spPr>
      </p:pic>
      <p:pic>
        <p:nvPicPr>
          <p:cNvPr id="17" name="Рисунок 16" descr="phoca_thumb_l_louis-le-vau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929066"/>
            <a:ext cx="2071702" cy="2809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4525963"/>
          </a:xfrm>
        </p:spPr>
        <p:txBody>
          <a:bodyPr/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кінця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ст. починається відродження та розквіт курортів мінеральних джерел Італії, Бельгії, Франції, Німеччини. З’являються бальнеологічні курорти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Карлсбад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(Сучасні Карлові Вари в Чехії), Баден-Баден (Німеччина), Віші (Франція). Будуються розкішні курортні вілли та інші заклади розміщення у курортних містах.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Карлсбад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(Карлові Вари) кінець 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ІІІ ст.</a:t>
            </a:r>
            <a:endParaRPr lang="ru-RU" dirty="0"/>
          </a:p>
        </p:txBody>
      </p:sp>
      <p:pic>
        <p:nvPicPr>
          <p:cNvPr id="4" name="Содержимое 3" descr="normal_Marktplatz_in_Karlsbad_1850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6380" y="1539353"/>
            <a:ext cx="7817586" cy="4461415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Курорт Бат (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Англ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ія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відомий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Римської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імперії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Став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популярним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Європі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ст.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velikobritaniy-bat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714488"/>
            <a:ext cx="7379755" cy="49274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7"/>
            <a:ext cx="8229600" cy="2214578"/>
          </a:xfrm>
        </p:spPr>
        <p:txBody>
          <a:bodyPr/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Незаможні мандрівники завжди могли зупинитися в тавернах та постоялих дворах, яких в містах та на великих шляхах було достатньо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taver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428868"/>
            <a:ext cx="5143500" cy="38576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зал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таверни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ст.</a:t>
            </a:r>
            <a:endParaRPr lang="ru-RU" dirty="0"/>
          </a:p>
        </p:txBody>
      </p:sp>
      <p:pic>
        <p:nvPicPr>
          <p:cNvPr id="4" name="Содержимое 3" descr="aqua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14546" y="1214422"/>
            <a:ext cx="4714908" cy="53805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зал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таверни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ст.</a:t>
            </a:r>
            <a:endParaRPr lang="ru-RU" dirty="0"/>
          </a:p>
        </p:txBody>
      </p:sp>
      <p:pic>
        <p:nvPicPr>
          <p:cNvPr id="4" name="Содержимое 3" descr="David_Teniers,_o_Jovem_-_Interior_de_taverna_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1451368"/>
            <a:ext cx="6072230" cy="50001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Види закладів гостинності в давньогрецьких містах: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Каталогій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– загальнодоступний приватний заїжджий двір</a:t>
            </a:r>
          </a:p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Пандокей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– державний  заїжджий двір</a:t>
            </a:r>
          </a:p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Хоспітеліум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– безкоштовний притулок для подорожніх при великих і знаменитих храмах</a:t>
            </a:r>
          </a:p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Лєсх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місце публічних зібрань і філософських бесід, що водночас служило притулком для подорожніх</a:t>
            </a:r>
          </a:p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зал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таверни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AN00478000_001_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85861" y="1071546"/>
            <a:ext cx="7329477" cy="55508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3429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Перша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відомих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американських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таверн "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Stadt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була відкрита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Новому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Амстердамі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(Нью-Йорку) 1642 р. Через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відкрили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Kreiger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*8 Tavern",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яку в роки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американської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революції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називали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King's Arms".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Вона стала штабом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англійського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генерала Т.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Гейджа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таверна — "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Fraunces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Tavern" —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штабом генерала Дж. Вашингтона.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Ці таверни функціонують дотепер і, окрім важливого історичного значення, відомі традиціями гостинності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Таверна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King's Arms"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\Desktop\kings_arms_031_d140_web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736"/>
            <a:ext cx="6256757" cy="50679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Таверна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Fraunces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Tavern"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Admin\Desktop\fraunces tavern 18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500174"/>
            <a:ext cx="2268561" cy="2454261"/>
          </a:xfrm>
          <a:prstGeom prst="rect">
            <a:avLst/>
          </a:prstGeom>
          <a:noFill/>
        </p:spPr>
      </p:pic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357298"/>
            <a:ext cx="3429024" cy="2591104"/>
          </a:xfrm>
          <a:prstGeom prst="rect">
            <a:avLst/>
          </a:prstGeom>
        </p:spPr>
      </p:pic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143380"/>
            <a:ext cx="3429024" cy="2572849"/>
          </a:xfrm>
          <a:prstGeom prst="rect">
            <a:avLst/>
          </a:prstGeom>
        </p:spPr>
      </p:pic>
      <p:pic>
        <p:nvPicPr>
          <p:cNvPr id="7" name="Рисунок 6" descr="10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2000240"/>
            <a:ext cx="3000396" cy="1928826"/>
          </a:xfrm>
          <a:prstGeom prst="rect">
            <a:avLst/>
          </a:prstGeom>
        </p:spPr>
      </p:pic>
      <p:pic>
        <p:nvPicPr>
          <p:cNvPr id="8" name="Рисунок 7" descr="730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4214818"/>
            <a:ext cx="3357586" cy="2574149"/>
          </a:xfrm>
          <a:prstGeom prst="rect">
            <a:avLst/>
          </a:prstGeom>
        </p:spPr>
      </p:pic>
      <p:pic>
        <p:nvPicPr>
          <p:cNvPr id="11" name="Рисунок 10" descr="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6" y="4143380"/>
            <a:ext cx="1928826" cy="2592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ХІХ ст. – початок ХХ ст.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Вкладання капіталів у готельне господарство приносить значні прибутки. Так, власники готелів Швейцарії з 1880 до 1905 р. збільшили свій капітал на 143%. Готельна справа стає вигідним бізнесом, а готельне ремесло з XIX ст. перетворюється на галузь економічної діяльності. Вже на початку XX ст. у країнах Європи - таких як Англія, Фран­ція, Німеччина, Австро-Угорщина, Швейцарія, Італія – існує добре розвинене готельне господарство. Так, наприклад, у Німеччині у 1913 р. було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90 тис. готелів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різної місткості, в Австро-Угорщині -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15 тис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Умови перетворення готельного ремесла  на галузь економічної діяльності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бурхливий розвиток великого капіталістичного промислового виробництва, його концентрація у великих містах;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видатні наукові відкриття;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виникнення сучасних видів транспорту та зв’язку;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розширення міжнародної торгівлі та культурних зв’язків, пошуки нових ринків збуту та ринків праці.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“Рітц”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Париж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ritz-carlton-hotel-2_jpg_1314969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1214422"/>
            <a:ext cx="3643338" cy="2568568"/>
          </a:xfrm>
        </p:spPr>
      </p:pic>
      <p:pic>
        <p:nvPicPr>
          <p:cNvPr id="6" name="Рисунок 5" descr="1_c30c9d8d09ff021b4acf3062e949777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929066"/>
            <a:ext cx="3824238" cy="2557459"/>
          </a:xfrm>
          <a:prstGeom prst="rect">
            <a:avLst/>
          </a:prstGeom>
        </p:spPr>
      </p:pic>
      <p:pic>
        <p:nvPicPr>
          <p:cNvPr id="7" name="Рисунок 6" descr="1319027043_350217_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285859"/>
            <a:ext cx="3929090" cy="2604841"/>
          </a:xfrm>
          <a:prstGeom prst="rect">
            <a:avLst/>
          </a:prstGeom>
        </p:spPr>
      </p:pic>
      <p:pic>
        <p:nvPicPr>
          <p:cNvPr id="8" name="Рисунок 7" descr="ur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0686" y="4000504"/>
            <a:ext cx="4837025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 “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Tremont house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Бостон, США</a:t>
            </a:r>
            <a:b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засновано в 1829 р.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5579249549_581e28b0fe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3143248"/>
            <a:ext cx="4090723" cy="2928958"/>
          </a:xfrm>
        </p:spPr>
      </p:pic>
      <p:pic>
        <p:nvPicPr>
          <p:cNvPr id="6" name="Рисунок 5" descr="18121_x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143248"/>
            <a:ext cx="4262393" cy="2928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158" y="1500174"/>
            <a:ext cx="8358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готелі було 170 кімнат, реєстратура, служба коридорних, замки на дверях номерів, умивальники та безкоштовне мило в номерах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0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Потреба в готелях в Америці пояснювалася двома причинами: </a:t>
            </a:r>
          </a:p>
          <a:p>
            <a:pPr marL="0" indent="3429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великий потік іммігрантів, що зумовив зростання кількості невеликих дешевих готелів;</a:t>
            </a:r>
          </a:p>
          <a:p>
            <a:pPr marL="0" indent="3429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відсутність приміщень, де можна було б проводити громадські суспільні заходи - зустрічі, свята, бали. </a:t>
            </a:r>
          </a:p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З’являються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готелі-палаци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облаштовані танцювальними залами, доступні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мотелі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перші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готельні ланцюги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Готель-палац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«Palmer House»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Чикаго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almer_house_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000504"/>
            <a:ext cx="4330934" cy="2715427"/>
          </a:xfrm>
        </p:spPr>
      </p:pic>
      <p:pic>
        <p:nvPicPr>
          <p:cNvPr id="5" name="Рисунок 4" descr="palm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357298"/>
            <a:ext cx="4076625" cy="2500330"/>
          </a:xfrm>
          <a:prstGeom prst="rect">
            <a:avLst/>
          </a:prstGeom>
        </p:spPr>
      </p:pic>
      <p:pic>
        <p:nvPicPr>
          <p:cNvPr id="9" name="Рисунок 8" descr="PalmerHouseLobb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357298"/>
            <a:ext cx="3857652" cy="2572572"/>
          </a:xfrm>
          <a:prstGeom prst="rect">
            <a:avLst/>
          </a:prstGeom>
        </p:spPr>
      </p:pic>
      <p:pic>
        <p:nvPicPr>
          <p:cNvPr id="10" name="Рисунок 9" descr="palmer-house-chicago-histo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4071942"/>
            <a:ext cx="3714776" cy="2570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Руїни таверн в Помпеях І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н. є.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ітаія+дача 3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000108"/>
            <a:ext cx="4286280" cy="3214710"/>
          </a:xfrm>
        </p:spPr>
      </p:pic>
      <p:pic>
        <p:nvPicPr>
          <p:cNvPr id="5" name="Рисунок 4" descr="ітаія+дача 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000108"/>
            <a:ext cx="4286281" cy="3214711"/>
          </a:xfrm>
          <a:prstGeom prst="rect">
            <a:avLst/>
          </a:prstGeom>
        </p:spPr>
      </p:pic>
      <p:pic>
        <p:nvPicPr>
          <p:cNvPr id="6" name="Рисунок 5" descr="Image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3429000"/>
            <a:ext cx="4774413" cy="318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Курортний готель </a:t>
            </a:r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“Дель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Коронадо”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1888 р. заснування. Західне узбережжя США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World_USA_Hotel_del_Coronado___Coronado___California___USA_008929_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45631" y="1600200"/>
            <a:ext cx="6612517" cy="4959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Перший мотель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Перший мотель (скорочення від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Motor Hotel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)з'явився у США у 1925 р. Він був збудований каліфорнійським архітектором А.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Хайнеманом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у м. Сент-Луїс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Обиспо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(Каліфорнія). Мотель складався з сорока одноповерхових бунгало в іспанському стилі з гаражами, зі зручним під'їздом до кожного з них.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a00d8341c630a53ef01543366b9dc970c-600w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4173146"/>
            <a:ext cx="4786346" cy="2472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Перший готельний ланцюг </a:t>
            </a:r>
            <a:r>
              <a:rPr lang="uk-UA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“Будинки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Харві”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70-90 рр. ХІХ ст.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800px-Harveyhousesig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142984"/>
            <a:ext cx="3929090" cy="2691609"/>
          </a:xfrm>
        </p:spPr>
      </p:pic>
      <p:pic>
        <p:nvPicPr>
          <p:cNvPr id="9" name="Рисунок 8" descr="Barstow,_CA_train_s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929066"/>
            <a:ext cx="3938276" cy="2720755"/>
          </a:xfrm>
          <a:prstGeom prst="rect">
            <a:avLst/>
          </a:prstGeom>
        </p:spPr>
      </p:pic>
      <p:pic>
        <p:nvPicPr>
          <p:cNvPr id="10" name="Рисунок 9" descr="FredHarv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1124074"/>
            <a:ext cx="3376618" cy="5511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Готельний ланцюг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Елсворта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Статлера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1907-1986 рр.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435px-Hotel_Pennsylvania,_NY_(external_view,_ca_191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928934"/>
            <a:ext cx="2749588" cy="3786214"/>
          </a:xfrm>
        </p:spPr>
      </p:pic>
      <p:pic>
        <p:nvPicPr>
          <p:cNvPr id="6" name="Рисунок 5" descr="478px-StatlerDetro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3000372"/>
            <a:ext cx="2950146" cy="3703109"/>
          </a:xfrm>
          <a:prstGeom prst="rect">
            <a:avLst/>
          </a:prstGeom>
        </p:spPr>
      </p:pic>
      <p:pic>
        <p:nvPicPr>
          <p:cNvPr id="7" name="Рисунок 6" descr="470px-Original_Hotel_Stat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3000372"/>
            <a:ext cx="2903674" cy="3700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1357298"/>
            <a:ext cx="8429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Статлер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оснастив готельні номери великими дзеркалами, бра над ліжками, вимикачами світла біля дверей, канцелярським папером. Він запропонував при будівництві готелів розташовувати кімнати попарно навколо вертикального санітарного стояка, що зекономило будівельні витрати. Є автором гасла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“Клієнт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завжди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правий”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Готельний ланцюг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Хілтон</a:t>
            </a:r>
            <a:endParaRPr lang="ru-RU" dirty="0"/>
          </a:p>
        </p:txBody>
      </p:sp>
      <p:pic>
        <p:nvPicPr>
          <p:cNvPr id="4" name="Содержимое 3" descr="4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2428868"/>
            <a:ext cx="5300623" cy="4071966"/>
          </a:xfrm>
        </p:spPr>
      </p:pic>
      <p:pic>
        <p:nvPicPr>
          <p:cNvPr id="5" name="Рисунок 4" descr="p3965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357694"/>
            <a:ext cx="3143272" cy="2095515"/>
          </a:xfrm>
          <a:prstGeom prst="rect">
            <a:avLst/>
          </a:prstGeom>
        </p:spPr>
      </p:pic>
      <p:pic>
        <p:nvPicPr>
          <p:cNvPr id="6" name="Рисунок 5" descr="20110712_Hilton_Hotel_Mobley_thu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428868"/>
            <a:ext cx="3155159" cy="1785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1071546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1919 р. Конрад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Хілтон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придбав невеликий готель М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obley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Техасі. У 1925 р. Він відкрив у Далласі перший готель під фірмовою назвою Н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ilton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1946 р. Була заснована та офіційно зареєстрована корпорація Н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ilton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dirty="0" smtClean="0"/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сьогодні бренд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Hilton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Hotels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Resorts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включає більше 540 готелів і курортів в 78 країнах світу.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Бюджетні мотельні ланцюги.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“Мотель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6”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beautiful-motel-6-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500174"/>
            <a:ext cx="3500462" cy="2331308"/>
          </a:xfrm>
        </p:spPr>
      </p:pic>
      <p:pic>
        <p:nvPicPr>
          <p:cNvPr id="5" name="Рисунок 4" descr="Motel-6-Anaheim-1066-photos-Room-MKin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955217"/>
            <a:ext cx="3929090" cy="2617055"/>
          </a:xfrm>
          <a:prstGeom prst="rect">
            <a:avLst/>
          </a:prstGeom>
        </p:spPr>
      </p:pic>
      <p:pic>
        <p:nvPicPr>
          <p:cNvPr id="6" name="Рисунок 5" descr="motel-6-los-angeles-lo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929066"/>
            <a:ext cx="4048135" cy="2693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“Дейз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инн”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0547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3714752"/>
            <a:ext cx="3932250" cy="2989906"/>
          </a:xfrm>
        </p:spPr>
      </p:pic>
      <p:pic>
        <p:nvPicPr>
          <p:cNvPr id="6" name="Рисунок 5" descr="10015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643314"/>
            <a:ext cx="4071966" cy="3053975"/>
          </a:xfrm>
          <a:prstGeom prst="rect">
            <a:avLst/>
          </a:prstGeom>
        </p:spPr>
      </p:pic>
      <p:pic>
        <p:nvPicPr>
          <p:cNvPr id="5" name="Рисунок 4" descr="main_UPLOADED_IMAGE_16thOct201028821.25.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1214422"/>
            <a:ext cx="3524253" cy="2643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Створення міжнародних організацій в справах готельного господарства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043626" cy="4757758"/>
          </a:xfrm>
        </p:spPr>
        <p:txBody>
          <a:bodyPr>
            <a:normAutofit fontScale="92500" lnSpcReduction="20000"/>
          </a:bodyPr>
          <a:lstStyle/>
          <a:p>
            <a:pPr marL="0" indent="3429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18 березня 1946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Лондоні за ініціативою Швейцарської спілки власників готелів шляхом об'єднання Міжнародної асоціації готельних працівників і Міжнародної спілки власників готелів була утворена Міжнародна готельна асоціація - МГА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(International Hotel Association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ІНА). У 1949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вона була офіційно зареєстрована в Парижі, де й знаходиться її штаб-квартира</a:t>
            </a:r>
          </a:p>
          <a:p>
            <a:endParaRPr lang="ru-RU" dirty="0"/>
          </a:p>
        </p:txBody>
      </p:sp>
      <p:pic>
        <p:nvPicPr>
          <p:cNvPr id="5" name="Рисунок 4" descr="ihra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2264" y="1785926"/>
            <a:ext cx="2281820" cy="2085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Атріум таверни в Помпеях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atriu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02967" y="1600200"/>
            <a:ext cx="693806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Термополій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00034" y="1357298"/>
            <a:ext cx="4143404" cy="50006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</a:t>
            </a:r>
            <a:r>
              <a:rPr kumimoji="0" lang="uk-U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Термополії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подавали гарячу їжу та вино з прянощами. Страви розігрівалися за допомогою восьми великих</a:t>
            </a:r>
            <a:r>
              <a:rPr kumimoji="0" lang="uk-UA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посудин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вбудованих в покритий мармуром прилавок по саме горло, в які наливалася гаряча вода.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Содержимое 7" descr="Termopoliu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29256" y="1352950"/>
            <a:ext cx="3425667" cy="51732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ur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571480"/>
            <a:ext cx="7341705" cy="55062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2073</Words>
  <Application>Microsoft Office PowerPoint</Application>
  <PresentationFormat>Экран (4:3)</PresentationFormat>
  <Paragraphs>134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Організація обслуговування в готелях і туристичних комплексах</vt:lpstr>
      <vt:lpstr>Періоди історії розвитку світової готельної справи:</vt:lpstr>
      <vt:lpstr>Виникнення терміну “Гостинність”  (англ.. hospitality)</vt:lpstr>
      <vt:lpstr>Античний світ</vt:lpstr>
      <vt:lpstr>Види закладів гостинності в давньогрецьких містах:</vt:lpstr>
      <vt:lpstr>Руїни таверн в Помпеях І ст до н. є.</vt:lpstr>
      <vt:lpstr>Атріум таверни в Помпеях</vt:lpstr>
      <vt:lpstr>Термополій</vt:lpstr>
      <vt:lpstr>Слайд 9</vt:lpstr>
      <vt:lpstr>Слайд 10</vt:lpstr>
      <vt:lpstr>Слайд 11</vt:lpstr>
      <vt:lpstr>Руїни таверни в римському місті Остія Антика ІІ ст. до н. є.</vt:lpstr>
      <vt:lpstr>Слайд 13</vt:lpstr>
      <vt:lpstr>Слайд 14</vt:lpstr>
      <vt:lpstr>Слайд 15</vt:lpstr>
      <vt:lpstr>Фасад інсули</vt:lpstr>
      <vt:lpstr>Внутрішнє планування</vt:lpstr>
      <vt:lpstr>Слайд 18</vt:lpstr>
      <vt:lpstr>Руїни госпіталю і стародавнього “готелю” в якому проживали прибулі на лікування пацієнти.</vt:lpstr>
      <vt:lpstr>Ознаки організації й управління готельною справою в Римській імперії</vt:lpstr>
      <vt:lpstr>Слайд 21</vt:lpstr>
      <vt:lpstr>Планування караван-сараю</vt:lpstr>
      <vt:lpstr>Слайд 23</vt:lpstr>
      <vt:lpstr>Слайд 24</vt:lpstr>
      <vt:lpstr>Середньовічна Європа</vt:lpstr>
      <vt:lpstr>Руїни ксенохія в Херсонесі</vt:lpstr>
      <vt:lpstr>Слайд 27</vt:lpstr>
      <vt:lpstr>План середньовічного монастиря</vt:lpstr>
      <vt:lpstr>Готель “Luna Baglioni” засновано в ХІІ ст. Венеція Італія</vt:lpstr>
      <vt:lpstr> Готель “Sole Al Pantheon”  засновано в ХV ст. Рим Італія </vt:lpstr>
      <vt:lpstr> Готель Old Bell Hotel  засновано в 1220 р. Малмсбері Англія </vt:lpstr>
      <vt:lpstr>Слайд 32</vt:lpstr>
      <vt:lpstr>Макет середньовічного трактиру</vt:lpstr>
      <vt:lpstr>Головна кімната придорожнього постоялого двору</vt:lpstr>
      <vt:lpstr>Середньовічна Японія</vt:lpstr>
      <vt:lpstr>Готель «Хосі-Рьокан» (Hoshi Ryokan)  717 р. заснування  Комацу (Komatsu) в префектурі Ісікава біля підніжжя гори Хокку, Японія.</vt:lpstr>
      <vt:lpstr>Слайд 37</vt:lpstr>
      <vt:lpstr>Слайд 38</vt:lpstr>
      <vt:lpstr>Слайд 39</vt:lpstr>
      <vt:lpstr>XVI-XVIII ст.</vt:lpstr>
      <vt:lpstr>Отель (маєток) Субіз ХVІ ст. Зараз – Музей історії Франції</vt:lpstr>
      <vt:lpstr>Готель (маєток) де Санс ХVІ ст. Зараз – бібліотека Форні</vt:lpstr>
      <vt:lpstr>Готель Ламбер - маєток XVII століття в центрі Парижа на острові Сен-Луї.  Зараз – діючий готель</vt:lpstr>
      <vt:lpstr>Слайд 44</vt:lpstr>
      <vt:lpstr>Карлсбад (Карлові Вари) кінець ХVІІІ ст.</vt:lpstr>
      <vt:lpstr>Курорт Бат (Англія) відомий з часів Римської імперії. Став популярним у Європі з XVII ст.</vt:lpstr>
      <vt:lpstr>Слайд 47</vt:lpstr>
      <vt:lpstr>Головний зал таверни XVI ст.</vt:lpstr>
      <vt:lpstr>Головний зал таверни XVII ст.</vt:lpstr>
      <vt:lpstr>Головний зал таверни XVII ст.  </vt:lpstr>
      <vt:lpstr>Слайд 51</vt:lpstr>
      <vt:lpstr>Таверна "King's Arms"</vt:lpstr>
      <vt:lpstr>Таверна "Fraunces Tavern" </vt:lpstr>
      <vt:lpstr>ХІХ ст. – початок ХХ ст.</vt:lpstr>
      <vt:lpstr>Умови перетворення готельного ремесла  на галузь економічної діяльності</vt:lpstr>
      <vt:lpstr>Готель “Рітц” Париж</vt:lpstr>
      <vt:lpstr>Готель “Tremont house” Бостон, США засновано в 1829 р.</vt:lpstr>
      <vt:lpstr>Слайд 58</vt:lpstr>
      <vt:lpstr>Готель-палац «Palmer House» Чикаго</vt:lpstr>
      <vt:lpstr>Курортний готель “Дель Коронадо” 1888 р. заснування. Західне узбережжя США </vt:lpstr>
      <vt:lpstr>Перший мотель</vt:lpstr>
      <vt:lpstr>Перший готельний ланцюг “Будинки Харві” 70-90 рр. ХІХ ст.</vt:lpstr>
      <vt:lpstr>Готельний ланцюг Елсворта Статлера 1907-1986 рр.</vt:lpstr>
      <vt:lpstr>Готельний ланцюг Хілтон</vt:lpstr>
      <vt:lpstr>Бюджетні мотельні ланцюги. “Мотель 6”</vt:lpstr>
      <vt:lpstr>“Дейз инн”</vt:lpstr>
      <vt:lpstr>Створення міжнародних організацій в справах готельного господарства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Організація обслуговування в готелях і туристичних комплексах</dc:title>
  <dc:creator>master</dc:creator>
  <cp:lastModifiedBy>Татьяна</cp:lastModifiedBy>
  <cp:revision>105</cp:revision>
  <dcterms:created xsi:type="dcterms:W3CDTF">2013-11-22T08:53:37Z</dcterms:created>
  <dcterms:modified xsi:type="dcterms:W3CDTF">2015-09-02T17:28:28Z</dcterms:modified>
</cp:coreProperties>
</file>