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3" r:id="rId2"/>
    <p:sldId id="284" r:id="rId3"/>
    <p:sldId id="28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6600"/>
    <a:srgbClr val="CC0000"/>
    <a:srgbClr val="660066"/>
    <a:srgbClr val="008000"/>
    <a:srgbClr val="000066"/>
    <a:srgbClr val="336600"/>
    <a:srgbClr val="003366"/>
    <a:srgbClr val="00CC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992" autoAdjust="0"/>
  </p:normalViewPr>
  <p:slideViewPr>
    <p:cSldViewPr snapToGrid="0">
      <p:cViewPr varScale="1">
        <p:scale>
          <a:sx n="66" d="100"/>
          <a:sy n="66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47841-C500-459B-852D-D65093EDA8D5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2E39C-7521-4BDD-BFF3-10CC5F3C1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3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pPr algn="l">
              <a:buFont typeface="Arial" panose="020B0604020202020204" pitchFamily="34" charset="0"/>
              <a:buNone/>
            </a:pPr>
            <a:endParaRPr lang="ru-RU" b="1" i="0" dirty="0" smtClean="0">
              <a:solidFill>
                <a:srgbClr val="0D0D0D"/>
              </a:solidFill>
              <a:effectLst/>
              <a:latin typeface="ui-sans-serif"/>
            </a:endParaRPr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28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 smtClean="0">
              <a:effectLst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E39C-7521-4BDD-BFF3-10CC5F3C10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08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9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0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38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24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5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79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0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0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3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9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EFA5B-8115-4B1C-A5FF-BFEF166C7BAC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37776-2B29-49E8-82E2-89E64A446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61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078" y="89553"/>
            <a:ext cx="11030673" cy="1148938"/>
          </a:xfrm>
        </p:spPr>
        <p:txBody>
          <a:bodyPr>
            <a:noAutofit/>
          </a:bodyPr>
          <a:lstStyle/>
          <a:p>
            <a:pPr marL="23053">
              <a:lnSpc>
                <a:spcPct val="100000"/>
              </a:lnSpc>
              <a:spcBef>
                <a:spcPts val="0"/>
              </a:spcBef>
            </a:pPr>
            <a:r>
              <a:rPr lang="uk-UA" sz="3600" i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Орієнтовна схема</a:t>
            </a:r>
            <a:r>
              <a:rPr lang="en-US" b="1" dirty="0">
                <a:solidFill>
                  <a:srgbClr val="00CC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CC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uk-UA" sz="5400" b="1" dirty="0">
                <a:solidFill>
                  <a:srgbClr val="FF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Опису індивідуального випадку</a:t>
            </a:r>
            <a:endParaRPr lang="en-US" sz="5400" b="1" dirty="0">
              <a:solidFill>
                <a:srgbClr val="FF66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047" y="1354238"/>
            <a:ext cx="12029953" cy="5503762"/>
          </a:xfrm>
        </p:spPr>
        <p:txBody>
          <a:bodyPr>
            <a:normAutofit fontScale="25000" lnSpcReduction="20000"/>
          </a:bodyPr>
          <a:lstStyle/>
          <a:p>
            <a:pPr marL="319405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1200" b="1" u="sng" dirty="0">
                <a:solidFill>
                  <a:srgbClr val="00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Паспортні дані клієнта</a:t>
            </a:r>
            <a:endParaRPr lang="en-US" sz="11200" b="1" u="sng" dirty="0">
              <a:solidFill>
                <a:srgbClr val="00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86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Стать</a:t>
            </a:r>
            <a:endParaRPr lang="en-US" sz="8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86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Вік</a:t>
            </a:r>
            <a:endParaRPr lang="en-US" sz="8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8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Місце</a:t>
            </a:r>
            <a:r>
              <a:rPr lang="uk-UA" sz="86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8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проживання</a:t>
            </a:r>
            <a:r>
              <a:rPr lang="uk-UA" sz="86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8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(в</a:t>
            </a:r>
            <a:r>
              <a:rPr lang="uk-UA" sz="86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8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разі</a:t>
            </a:r>
            <a:r>
              <a:rPr lang="uk-UA" sz="8600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86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необхідності)</a:t>
            </a:r>
            <a:endParaRPr lang="en-US" sz="8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9405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1200" b="1" u="sng" dirty="0">
                <a:solidFill>
                  <a:srgbClr val="00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Соціальна ситуація </a:t>
            </a:r>
            <a:r>
              <a:rPr lang="uk-UA" sz="11200" b="1" u="sng" dirty="0" smtClean="0">
                <a:solidFill>
                  <a:srgbClr val="00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клієнта</a:t>
            </a:r>
            <a:endParaRPr lang="en-US" sz="11200" b="1" u="sng" dirty="0">
              <a:solidFill>
                <a:srgbClr val="00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8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Соціальний статус;</a:t>
            </a:r>
            <a:endParaRPr lang="en-US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8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Майновий стан; джерела існування;</a:t>
            </a:r>
            <a:endParaRPr lang="en-US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8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Родинні зв’язки;</a:t>
            </a:r>
            <a:endParaRPr lang="en-US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4351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7370" algn="l"/>
                <a:tab pos="548640" algn="l"/>
              </a:tabLst>
            </a:pPr>
            <a:r>
              <a:rPr lang="uk-UA" sz="8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Соціокультурні особливості соціального оточення, належність до певної </a:t>
            </a:r>
            <a:r>
              <a:rPr lang="uk-UA" sz="8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культури </a:t>
            </a:r>
            <a:r>
              <a:rPr lang="uk-UA" sz="8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субкультур (етнічна належність, релігійна конфесія, професійна і побутова субкультура, тощо)</a:t>
            </a:r>
            <a:endParaRPr lang="en-US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46685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640" algn="l"/>
              </a:tabLst>
            </a:pPr>
            <a:r>
              <a:rPr lang="uk-UA" sz="8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соціального оточення (родичі, друзі, співробітники і </a:t>
            </a:r>
            <a:r>
              <a:rPr lang="uk-UA" sz="8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т.п</a:t>
            </a:r>
            <a:r>
              <a:rPr lang="uk-UA" sz="8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.) та його впливу на клієнта;</a:t>
            </a:r>
            <a:endParaRPr lang="en-US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8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Побутові умови існування;</a:t>
            </a:r>
          </a:p>
          <a:p>
            <a:pPr marL="342900" marR="39370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640" algn="l"/>
              </a:tabLst>
            </a:pPr>
            <a:r>
              <a:rPr lang="uk-UA" sz="8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Зайнятість клієнта: професійна діяльність та її вплив на особистість та спосіб життя клієнта;</a:t>
            </a:r>
            <a:endParaRPr lang="en-US" sz="8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8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Інша діяльність клієнта</a:t>
            </a:r>
            <a:r>
              <a:rPr lang="uk-UA" sz="8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81395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4604"/>
            <a:ext cx="10515600" cy="1325563"/>
          </a:xfrm>
        </p:spPr>
        <p:txBody>
          <a:bodyPr>
            <a:normAutofit/>
          </a:bodyPr>
          <a:lstStyle/>
          <a:p>
            <a:r>
              <a:rPr lang="uk-UA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Орієнтовна схема</a:t>
            </a:r>
            <a:r>
              <a:rPr lang="en-US" sz="36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Опису індивідуального випадку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241" y="1266547"/>
            <a:ext cx="11799518" cy="5417833"/>
          </a:xfrm>
        </p:spPr>
        <p:txBody>
          <a:bodyPr>
            <a:normAutofit fontScale="25000" lnSpcReduction="20000"/>
          </a:bodyPr>
          <a:lstStyle/>
          <a:p>
            <a:pPr marL="32004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28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Особистість </a:t>
            </a:r>
            <a:r>
              <a:rPr lang="uk-UA" sz="12800" b="1" u="sng" dirty="0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клієнта</a:t>
            </a:r>
            <a:endParaRPr lang="en-US" sz="12800" b="1" u="sng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36855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640" algn="l"/>
              </a:tabLst>
            </a:pPr>
            <a:r>
              <a:rPr lang="uk-UA" sz="1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Індивідуальні риси: темперамент, характер, особливості інтелекту та </a:t>
            </a:r>
            <a:r>
              <a:rPr lang="uk-UA" sz="1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емоційно</a:t>
            </a:r>
            <a:r>
              <a:rPr lang="uk-UA" sz="1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вольової сфери, функціональний стан на момент взаємодії;</a:t>
            </a:r>
            <a:endParaRPr lang="en-US" sz="1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46685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640" algn="l"/>
              </a:tabLst>
            </a:pPr>
            <a:r>
              <a:rPr lang="uk-UA" sz="1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Спрямованість особистості: інтереси, переконання, ціннісні орієнтації, </a:t>
            </a:r>
            <a:r>
              <a:rPr lang="uk-UA" sz="1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індивідуальна </a:t>
            </a:r>
            <a:r>
              <a:rPr lang="uk-UA" sz="1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культура;</a:t>
            </a:r>
            <a:endParaRPr lang="en-US" sz="1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1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Спосіб життя клієнта: звички, стереотипи поведінки.</a:t>
            </a:r>
            <a:endParaRPr lang="en-US" sz="1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2004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2800" b="1" u="sng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 і проблеми </a:t>
            </a:r>
            <a:r>
              <a:rPr lang="uk-UA" sz="12800" b="1" u="sng" dirty="0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клієнта</a:t>
            </a:r>
            <a:endParaRPr lang="uk-UA" sz="12800" b="1" u="sng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10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які проблеми скаржиться клієнт;</a:t>
            </a:r>
            <a:endParaRPr lang="en-US" sz="10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10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Які проблеми об’єктивно спостерігаються;</a:t>
            </a:r>
            <a:endParaRPr lang="en-US" sz="10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10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 чим клієнт пов’язує їх виникнення;</a:t>
            </a:r>
            <a:endParaRPr lang="en-US" sz="10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10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Чим вони насправді викликані</a:t>
            </a:r>
            <a:endParaRPr lang="en-US" sz="10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10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Які потреби клієнта не задовольняються</a:t>
            </a:r>
            <a:endParaRPr lang="en-US" sz="10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Clr>
                <a:srgbClr val="CC0099"/>
              </a:buClr>
              <a:buSzPct val="100000"/>
              <a:buFont typeface="Times New Roman" panose="02020603050405020304" pitchFamily="18" charset="0"/>
              <a:buAutoNum type="arabicPeriod"/>
              <a:tabLst>
                <a:tab pos="548005" algn="l"/>
              </a:tabLst>
            </a:pPr>
            <a:r>
              <a:rPr lang="uk-UA" sz="10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Що заважає клієнту їх задовольнити самостійно</a:t>
            </a:r>
            <a:endParaRPr lang="en-US" sz="10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0230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Орієнтовна схема</a:t>
            </a:r>
            <a:r>
              <a:rPr lang="en-US" sz="36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Опису індивідуального випадку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208" y="1884783"/>
            <a:ext cx="10924592" cy="4292179"/>
          </a:xfrm>
        </p:spPr>
        <p:txBody>
          <a:bodyPr>
            <a:normAutofit/>
          </a:bodyPr>
          <a:lstStyle/>
          <a:p>
            <a:pPr marL="32004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u="sng" dirty="0">
                <a:solidFill>
                  <a:srgbClr val="66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Напрями і зміст </a:t>
            </a:r>
            <a:r>
              <a:rPr lang="uk-UA" sz="3200" b="1" u="sng" dirty="0" smtClean="0">
                <a:solidFill>
                  <a:srgbClr val="66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інтервенції</a:t>
            </a:r>
          </a:p>
          <a:p>
            <a:pPr marL="32004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b="1" u="sng" dirty="0">
              <a:solidFill>
                <a:srgbClr val="66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lvl="0" indent="-7143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  <a:tabLst>
                <a:tab pos="801688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Яку</a:t>
            </a:r>
            <a:r>
              <a:rPr lang="uk-UA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допомогу</a:t>
            </a:r>
            <a:r>
              <a:rPr lang="uk-UA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хотів</a:t>
            </a:r>
            <a:r>
              <a:rPr lang="uk-UA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би</a:t>
            </a:r>
            <a:r>
              <a:rPr lang="uk-UA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отримати</a:t>
            </a:r>
            <a:r>
              <a:rPr lang="uk-UA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клієнт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lvl="0" indent="-7143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  <a:tabLst>
                <a:tab pos="801688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Яка</a:t>
            </a:r>
            <a:r>
              <a:rPr lang="uk-UA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допомога</a:t>
            </a:r>
            <a:r>
              <a:rPr lang="uk-UA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необхідна</a:t>
            </a:r>
            <a:r>
              <a:rPr lang="uk-UA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точки</a:t>
            </a:r>
            <a:r>
              <a:rPr lang="uk-UA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зору</a:t>
            </a:r>
            <a:r>
              <a:rPr lang="uk-UA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соціального</a:t>
            </a:r>
            <a:r>
              <a:rPr lang="uk-UA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працівника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lvl="0" indent="-7143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  <a:tabLst>
                <a:tab pos="801688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Якими</a:t>
            </a:r>
            <a:r>
              <a:rPr lang="uk-UA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ресурсами</a:t>
            </a:r>
            <a:r>
              <a:rPr lang="uk-UA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володіє</a:t>
            </a:r>
            <a:r>
              <a:rPr lang="uk-UA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клієнт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lvl="0" indent="-7143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  <a:tabLst>
                <a:tab pos="801688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Якими</a:t>
            </a:r>
            <a:r>
              <a:rPr lang="uk-UA" spc="-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ресурсами</a:t>
            </a:r>
            <a:r>
              <a:rPr lang="uk-UA" spc="-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володіє</a:t>
            </a:r>
            <a:r>
              <a:rPr lang="uk-UA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соціальний</a:t>
            </a:r>
            <a:r>
              <a:rPr lang="uk-UA" spc="-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працівник</a:t>
            </a:r>
            <a:r>
              <a:rPr lang="uk-UA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(агенція)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lvl="0" indent="-7143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  <a:tabLst>
                <a:tab pos="801688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</a:t>
            </a:r>
            <a:r>
              <a:rPr lang="uk-UA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uk-UA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клієнтом</a:t>
            </a:r>
            <a:r>
              <a:rPr lang="uk-UA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(інтервенції)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54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1320</TotalTime>
  <Words>219</Words>
  <Application>Microsoft Office PowerPoint</Application>
  <PresentationFormat>Широкоэкранный</PresentationFormat>
  <Paragraphs>68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ui-sans-serif</vt:lpstr>
      <vt:lpstr>Wingdings</vt:lpstr>
      <vt:lpstr>Тема Office</vt:lpstr>
      <vt:lpstr>Орієнтовна схема Опису індивідуального випадку</vt:lpstr>
      <vt:lpstr>Орієнтовна схема Опису індивідуального випадку</vt:lpstr>
      <vt:lpstr>Орієнтовна схема Опису індивідуального випадку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Індивідуальна робота</dc:title>
  <dc:creator>hp</dc:creator>
  <cp:lastModifiedBy>hp</cp:lastModifiedBy>
  <cp:revision>46</cp:revision>
  <dcterms:created xsi:type="dcterms:W3CDTF">2025-09-11T18:12:25Z</dcterms:created>
  <dcterms:modified xsi:type="dcterms:W3CDTF">2026-01-14T17:40:24Z</dcterms:modified>
</cp:coreProperties>
</file>