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6" r:id="rId3"/>
    <p:sldId id="268" r:id="rId4"/>
    <p:sldId id="257" r:id="rId5"/>
    <p:sldId id="258" r:id="rId6"/>
    <p:sldId id="259" r:id="rId7"/>
    <p:sldId id="260" r:id="rId8"/>
    <p:sldId id="266" r:id="rId9"/>
    <p:sldId id="261" r:id="rId10"/>
    <p:sldId id="262" r:id="rId11"/>
    <p:sldId id="263" r:id="rId12"/>
    <p:sldId id="264" r:id="rId13"/>
    <p:sldId id="267" r:id="rId14"/>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7184"/>
    <a:srgbClr val="9EA36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23" autoAdjust="0"/>
    <p:restoredTop sz="94660"/>
  </p:normalViewPr>
  <p:slideViewPr>
    <p:cSldViewPr>
      <p:cViewPr varScale="1">
        <p:scale>
          <a:sx n="72" d="100"/>
          <a:sy n="72" d="100"/>
        </p:scale>
        <p:origin x="-108" y="-5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23A5AE-4F64-4910-8294-B229DF0978C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uk-UA"/>
        </a:p>
      </dgm:t>
    </dgm:pt>
    <dgm:pt modelId="{9EB8AEBC-B7FB-48A0-9E8B-7F008FB1DFC5}">
      <dgm:prSet phldrT="[Текст]" phldr="1"/>
      <dgm:spPr/>
      <dgm:t>
        <a:bodyPr/>
        <a:lstStyle/>
        <a:p>
          <a:endParaRPr lang="uk-UA"/>
        </a:p>
      </dgm:t>
    </dgm:pt>
    <dgm:pt modelId="{75090C60-12A1-451A-8217-4DB9584A84E7}" type="parTrans" cxnId="{4FC3BD5F-7D83-432C-B23A-14B084DAE476}">
      <dgm:prSet/>
      <dgm:spPr/>
      <dgm:t>
        <a:bodyPr/>
        <a:lstStyle/>
        <a:p>
          <a:endParaRPr lang="uk-UA"/>
        </a:p>
      </dgm:t>
    </dgm:pt>
    <dgm:pt modelId="{39AC64AC-F904-4509-BF75-68FC896092FF}" type="sibTrans" cxnId="{4FC3BD5F-7D83-432C-B23A-14B084DAE476}">
      <dgm:prSet/>
      <dgm:spPr/>
      <dgm:t>
        <a:bodyPr/>
        <a:lstStyle/>
        <a:p>
          <a:endParaRPr lang="uk-UA"/>
        </a:p>
      </dgm:t>
    </dgm:pt>
    <dgm:pt modelId="{ECFB365F-0282-415A-B2D0-F09818518333}">
      <dgm:prSet phldrT="[Текст]"/>
      <dgm:spPr/>
      <dgm:t>
        <a:bodyPr/>
        <a:lstStyle/>
        <a:p>
          <a:endParaRPr lang="uk-UA" sz="600" dirty="0"/>
        </a:p>
      </dgm:t>
    </dgm:pt>
    <dgm:pt modelId="{3AE8DD0A-8EC6-4E92-B791-08651C12C28D}" type="parTrans" cxnId="{D7EB8889-F5F3-4865-876D-B1B903CF6AF5}">
      <dgm:prSet/>
      <dgm:spPr/>
      <dgm:t>
        <a:bodyPr/>
        <a:lstStyle/>
        <a:p>
          <a:endParaRPr lang="uk-UA"/>
        </a:p>
      </dgm:t>
    </dgm:pt>
    <dgm:pt modelId="{5E392D77-7F05-4033-90E3-D12D770B9DFB}" type="sibTrans" cxnId="{D7EB8889-F5F3-4865-876D-B1B903CF6AF5}">
      <dgm:prSet/>
      <dgm:spPr/>
      <dgm:t>
        <a:bodyPr/>
        <a:lstStyle/>
        <a:p>
          <a:endParaRPr lang="uk-UA"/>
        </a:p>
      </dgm:t>
    </dgm:pt>
    <dgm:pt modelId="{E08F5A6F-93C0-4472-AFC5-91B9D26FE6D8}">
      <dgm:prSet phldrT="[Текст]" phldr="1"/>
      <dgm:spPr/>
      <dgm:t>
        <a:bodyPr/>
        <a:lstStyle/>
        <a:p>
          <a:endParaRPr lang="uk-UA"/>
        </a:p>
      </dgm:t>
    </dgm:pt>
    <dgm:pt modelId="{254BB028-4134-431A-AC89-1F08E3E33FE7}" type="parTrans" cxnId="{F6E733FC-F189-4F62-BAD0-A53546C80727}">
      <dgm:prSet/>
      <dgm:spPr/>
      <dgm:t>
        <a:bodyPr/>
        <a:lstStyle/>
        <a:p>
          <a:endParaRPr lang="uk-UA"/>
        </a:p>
      </dgm:t>
    </dgm:pt>
    <dgm:pt modelId="{A4BB0F1A-227F-4FD3-972A-8A39AF02740B}" type="sibTrans" cxnId="{F6E733FC-F189-4F62-BAD0-A53546C80727}">
      <dgm:prSet/>
      <dgm:spPr/>
      <dgm:t>
        <a:bodyPr/>
        <a:lstStyle/>
        <a:p>
          <a:endParaRPr lang="uk-UA"/>
        </a:p>
      </dgm:t>
    </dgm:pt>
    <dgm:pt modelId="{F9F5FE01-88DC-44D2-B2C7-2D4F2809DEB5}">
      <dgm:prSet phldrT="[Текст]" custT="1"/>
      <dgm:spPr/>
      <dgm:t>
        <a:bodyPr/>
        <a:lstStyle/>
        <a:p>
          <a:r>
            <a:rPr lang="uk-UA" sz="1600" b="1" dirty="0" smtClean="0">
              <a:solidFill>
                <a:srgbClr val="C00000"/>
              </a:solidFill>
            </a:rPr>
            <a:t>Культура праці</a:t>
          </a:r>
          <a:r>
            <a:rPr lang="uk-UA" sz="1600" dirty="0" smtClean="0">
              <a:solidFill>
                <a:srgbClr val="C00000"/>
              </a:solidFill>
            </a:rPr>
            <a:t> </a:t>
          </a:r>
          <a:r>
            <a:rPr lang="uk-UA" sz="1600" b="1" i="1" dirty="0" smtClean="0"/>
            <a:t>визначається у першу чергу рівнем кваліфікації та професійної майстерності кадрів, їх загальноосвітньою підготовкою і передбачає достатній рівень їх особистої загальної та професійної культури, етики та естетики праці. </a:t>
          </a:r>
          <a:endParaRPr lang="uk-UA" sz="1600" b="1" i="1" dirty="0"/>
        </a:p>
      </dgm:t>
    </dgm:pt>
    <dgm:pt modelId="{6D68E242-494B-439C-A4ED-A5399B679BDD}" type="parTrans" cxnId="{79168E9C-7FA4-4A13-8A77-B2BC65F294F6}">
      <dgm:prSet/>
      <dgm:spPr/>
      <dgm:t>
        <a:bodyPr/>
        <a:lstStyle/>
        <a:p>
          <a:endParaRPr lang="uk-UA"/>
        </a:p>
      </dgm:t>
    </dgm:pt>
    <dgm:pt modelId="{B144E6CC-8B0D-45DA-9B61-B47458A3BCBE}" type="sibTrans" cxnId="{79168E9C-7FA4-4A13-8A77-B2BC65F294F6}">
      <dgm:prSet/>
      <dgm:spPr/>
      <dgm:t>
        <a:bodyPr/>
        <a:lstStyle/>
        <a:p>
          <a:endParaRPr lang="uk-UA"/>
        </a:p>
      </dgm:t>
    </dgm:pt>
    <dgm:pt modelId="{C585220B-F55D-4C90-8095-9B24701392A9}">
      <dgm:prSet phldrT="[Текст]" phldr="1"/>
      <dgm:spPr/>
      <dgm:t>
        <a:bodyPr/>
        <a:lstStyle/>
        <a:p>
          <a:endParaRPr lang="uk-UA"/>
        </a:p>
      </dgm:t>
    </dgm:pt>
    <dgm:pt modelId="{02206E37-EEAC-4F46-87DF-A19F0644A921}" type="parTrans" cxnId="{50DA1D08-D2CC-4A35-82A6-90B11AD0634D}">
      <dgm:prSet/>
      <dgm:spPr/>
      <dgm:t>
        <a:bodyPr/>
        <a:lstStyle/>
        <a:p>
          <a:endParaRPr lang="uk-UA"/>
        </a:p>
      </dgm:t>
    </dgm:pt>
    <dgm:pt modelId="{B4B58BE7-F27A-451E-8D80-B03F83FDF098}" type="sibTrans" cxnId="{50DA1D08-D2CC-4A35-82A6-90B11AD0634D}">
      <dgm:prSet/>
      <dgm:spPr/>
      <dgm:t>
        <a:bodyPr/>
        <a:lstStyle/>
        <a:p>
          <a:endParaRPr lang="uk-UA"/>
        </a:p>
      </dgm:t>
    </dgm:pt>
    <dgm:pt modelId="{09875FC2-55EB-4C70-9E67-C37B61E863DA}">
      <dgm:prSet phldrT="[Текст]" custT="1"/>
      <dgm:spPr/>
      <dgm:t>
        <a:bodyPr/>
        <a:lstStyle/>
        <a:p>
          <a:r>
            <a:rPr lang="uk-UA" sz="1600" b="1" dirty="0" smtClean="0">
              <a:solidFill>
                <a:srgbClr val="C00000"/>
              </a:solidFill>
            </a:rPr>
            <a:t>Організаційно-управлінська культура</a:t>
          </a:r>
          <a:r>
            <a:rPr lang="uk-UA" sz="1600" dirty="0" smtClean="0">
              <a:solidFill>
                <a:srgbClr val="C00000"/>
              </a:solidFill>
            </a:rPr>
            <a:t> </a:t>
          </a:r>
          <a:r>
            <a:rPr lang="uk-UA" sz="1600" b="1" i="1" dirty="0" smtClean="0"/>
            <a:t>базується на науковій організації праці персоналу  та  визначається раціональним менеджментом. Саме правильно налагоджений менеджмент  дозволяє організувати процес готельного виробництва, управляти ним, контролювати та координувати з метою досягнення найкращих результатів, використовуючи працю, інтелект та мотиви поведінки людей та матеріально-фінансові ресурси виробництва. </a:t>
          </a:r>
          <a:endParaRPr lang="uk-UA" sz="1600" b="1" i="1" dirty="0"/>
        </a:p>
      </dgm:t>
    </dgm:pt>
    <dgm:pt modelId="{AC3B2C4F-B528-4699-BF55-712C46471FA5}" type="parTrans" cxnId="{91C7C060-B8F1-4F11-BDBD-6823813C9DAC}">
      <dgm:prSet/>
      <dgm:spPr/>
      <dgm:t>
        <a:bodyPr/>
        <a:lstStyle/>
        <a:p>
          <a:endParaRPr lang="uk-UA"/>
        </a:p>
      </dgm:t>
    </dgm:pt>
    <dgm:pt modelId="{9928DA6F-75CE-40E5-9ECA-D00DF160B248}" type="sibTrans" cxnId="{91C7C060-B8F1-4F11-BDBD-6823813C9DAC}">
      <dgm:prSet/>
      <dgm:spPr/>
      <dgm:t>
        <a:bodyPr/>
        <a:lstStyle/>
        <a:p>
          <a:endParaRPr lang="uk-UA"/>
        </a:p>
      </dgm:t>
    </dgm:pt>
    <dgm:pt modelId="{1A7F94DE-E34B-416A-9F11-ACB697DEB8F4}">
      <dgm:prSet phldrT="[Текст]" phldr="1"/>
      <dgm:spPr/>
      <dgm:t>
        <a:bodyPr/>
        <a:lstStyle/>
        <a:p>
          <a:endParaRPr lang="uk-UA" sz="1300" dirty="0"/>
        </a:p>
      </dgm:t>
    </dgm:pt>
    <dgm:pt modelId="{A91AB8AE-7540-4293-95A7-E2656C8C7510}" type="parTrans" cxnId="{086F59C0-6D31-4B57-A0E8-A62F46EDD1C1}">
      <dgm:prSet/>
      <dgm:spPr/>
      <dgm:t>
        <a:bodyPr/>
        <a:lstStyle/>
        <a:p>
          <a:endParaRPr lang="uk-UA"/>
        </a:p>
      </dgm:t>
    </dgm:pt>
    <dgm:pt modelId="{B12AC729-0572-4DCF-B271-9F2BD223748F}" type="sibTrans" cxnId="{086F59C0-6D31-4B57-A0E8-A62F46EDD1C1}">
      <dgm:prSet/>
      <dgm:spPr/>
      <dgm:t>
        <a:bodyPr/>
        <a:lstStyle/>
        <a:p>
          <a:endParaRPr lang="uk-UA"/>
        </a:p>
      </dgm:t>
    </dgm:pt>
    <dgm:pt modelId="{E90ED4B2-C8CC-4814-8821-8E8F0E44121F}">
      <dgm:prSet phldrT="[Текст]"/>
      <dgm:spPr/>
      <dgm:t>
        <a:bodyPr/>
        <a:lstStyle/>
        <a:p>
          <a:endParaRPr lang="uk-UA" sz="600" dirty="0"/>
        </a:p>
      </dgm:t>
    </dgm:pt>
    <dgm:pt modelId="{D1BC371B-7E6A-496D-A088-5302FDAC889F}" type="parTrans" cxnId="{443AB005-C196-4F22-A924-516812333625}">
      <dgm:prSet/>
      <dgm:spPr/>
      <dgm:t>
        <a:bodyPr/>
        <a:lstStyle/>
        <a:p>
          <a:endParaRPr lang="uk-UA"/>
        </a:p>
      </dgm:t>
    </dgm:pt>
    <dgm:pt modelId="{FF01EADD-4FB9-48A9-86FA-78BED4F9F9C5}" type="sibTrans" cxnId="{443AB005-C196-4F22-A924-516812333625}">
      <dgm:prSet/>
      <dgm:spPr/>
      <dgm:t>
        <a:bodyPr/>
        <a:lstStyle/>
        <a:p>
          <a:endParaRPr lang="uk-UA"/>
        </a:p>
      </dgm:t>
    </dgm:pt>
    <dgm:pt modelId="{1D236885-FDDB-464D-80C9-053FEEAC6EF3}">
      <dgm:prSet custT="1"/>
      <dgm:spPr/>
      <dgm:t>
        <a:bodyPr/>
        <a:lstStyle/>
        <a:p>
          <a:r>
            <a:rPr lang="uk-UA" sz="1600" b="1" i="1" dirty="0" smtClean="0">
              <a:solidFill>
                <a:srgbClr val="C00000"/>
              </a:solidFill>
            </a:rPr>
            <a:t>Технічна культура </a:t>
          </a:r>
          <a:r>
            <a:rPr lang="uk-UA" sz="1600" b="1" i="1" dirty="0" smtClean="0"/>
            <a:t>у готельному підприємстві забезпечується якістю матеріальної бази. Це якість будинку, його архітектурно-будівельні стандарти, раціональна організація внутрішніх приміщень, їх функціональних зв’язків, якість інженерно-технічного та санітарного обладнання, оснащення номерного фонду, наявність засобів </a:t>
          </a:r>
          <a:r>
            <a:rPr lang="uk-UA" sz="1600" b="1" i="1" dirty="0" err="1" smtClean="0"/>
            <a:t>“малої</a:t>
          </a:r>
          <a:r>
            <a:rPr lang="uk-UA" sz="1600" b="1" i="1" dirty="0" smtClean="0"/>
            <a:t> </a:t>
          </a:r>
          <a:r>
            <a:rPr lang="uk-UA" sz="1600" b="1" i="1" dirty="0" err="1" smtClean="0"/>
            <a:t>механізації”</a:t>
          </a:r>
          <a:r>
            <a:rPr lang="uk-UA" sz="1600" b="1" i="1" dirty="0" smtClean="0"/>
            <a:t> та автоматизації трудових процесів. </a:t>
          </a:r>
          <a:endParaRPr lang="uk-UA" sz="1600" dirty="0"/>
        </a:p>
      </dgm:t>
    </dgm:pt>
    <dgm:pt modelId="{FAD3DE22-3DC4-4F83-860E-B28D0445F7EF}" type="parTrans" cxnId="{62548547-7711-4D83-8904-FEA194662889}">
      <dgm:prSet/>
      <dgm:spPr/>
      <dgm:t>
        <a:bodyPr/>
        <a:lstStyle/>
        <a:p>
          <a:endParaRPr lang="uk-UA"/>
        </a:p>
      </dgm:t>
    </dgm:pt>
    <dgm:pt modelId="{E959C388-55DA-4A64-A67E-A48F7AFF9389}" type="sibTrans" cxnId="{62548547-7711-4D83-8904-FEA194662889}">
      <dgm:prSet/>
      <dgm:spPr/>
      <dgm:t>
        <a:bodyPr/>
        <a:lstStyle/>
        <a:p>
          <a:endParaRPr lang="uk-UA"/>
        </a:p>
      </dgm:t>
    </dgm:pt>
    <dgm:pt modelId="{1ACD4708-10C2-4FBE-8183-7FA9ECD81F2F}" type="pres">
      <dgm:prSet presAssocID="{9823A5AE-4F64-4910-8294-B229DF0978C8}" presName="linearFlow" presStyleCnt="0">
        <dgm:presLayoutVars>
          <dgm:dir/>
          <dgm:animLvl val="lvl"/>
          <dgm:resizeHandles val="exact"/>
        </dgm:presLayoutVars>
      </dgm:prSet>
      <dgm:spPr/>
    </dgm:pt>
    <dgm:pt modelId="{0430C545-5C84-4D31-90DC-92EC02FB7381}" type="pres">
      <dgm:prSet presAssocID="{9EB8AEBC-B7FB-48A0-9E8B-7F008FB1DFC5}" presName="composite" presStyleCnt="0"/>
      <dgm:spPr/>
    </dgm:pt>
    <dgm:pt modelId="{EAAE0FCA-C21F-499C-810E-368AC939BDBB}" type="pres">
      <dgm:prSet presAssocID="{9EB8AEBC-B7FB-48A0-9E8B-7F008FB1DFC5}" presName="parentText" presStyleLbl="alignNode1" presStyleIdx="0" presStyleCnt="3">
        <dgm:presLayoutVars>
          <dgm:chMax val="1"/>
          <dgm:bulletEnabled val="1"/>
        </dgm:presLayoutVars>
      </dgm:prSet>
      <dgm:spPr/>
    </dgm:pt>
    <dgm:pt modelId="{9288D973-8240-415E-9EDA-183BD84708D5}" type="pres">
      <dgm:prSet presAssocID="{9EB8AEBC-B7FB-48A0-9E8B-7F008FB1DFC5}" presName="descendantText" presStyleLbl="alignAcc1" presStyleIdx="0" presStyleCnt="3" custScaleY="256556">
        <dgm:presLayoutVars>
          <dgm:bulletEnabled val="1"/>
        </dgm:presLayoutVars>
      </dgm:prSet>
      <dgm:spPr/>
      <dgm:t>
        <a:bodyPr/>
        <a:lstStyle/>
        <a:p>
          <a:endParaRPr lang="uk-UA"/>
        </a:p>
      </dgm:t>
    </dgm:pt>
    <dgm:pt modelId="{8E78BB08-9003-4627-B7A0-07F920C88457}" type="pres">
      <dgm:prSet presAssocID="{39AC64AC-F904-4509-BF75-68FC896092FF}" presName="sp" presStyleCnt="0"/>
      <dgm:spPr/>
    </dgm:pt>
    <dgm:pt modelId="{42AF1007-802D-46D5-A0E5-0537DF4A6301}" type="pres">
      <dgm:prSet presAssocID="{E08F5A6F-93C0-4472-AFC5-91B9D26FE6D8}" presName="composite" presStyleCnt="0"/>
      <dgm:spPr/>
    </dgm:pt>
    <dgm:pt modelId="{A424953E-EAC8-4EEB-91E3-FA49EFCCABC9}" type="pres">
      <dgm:prSet presAssocID="{E08F5A6F-93C0-4472-AFC5-91B9D26FE6D8}" presName="parentText" presStyleLbl="alignNode1" presStyleIdx="1" presStyleCnt="3">
        <dgm:presLayoutVars>
          <dgm:chMax val="1"/>
          <dgm:bulletEnabled val="1"/>
        </dgm:presLayoutVars>
      </dgm:prSet>
      <dgm:spPr/>
    </dgm:pt>
    <dgm:pt modelId="{197338D4-1091-481F-B637-20EA4ED97E54}" type="pres">
      <dgm:prSet presAssocID="{E08F5A6F-93C0-4472-AFC5-91B9D26FE6D8}" presName="descendantText" presStyleLbl="alignAcc1" presStyleIdx="1" presStyleCnt="3" custScaleY="165496" custLinFactNeighborX="515" custLinFactNeighborY="7824">
        <dgm:presLayoutVars>
          <dgm:bulletEnabled val="1"/>
        </dgm:presLayoutVars>
      </dgm:prSet>
      <dgm:spPr/>
      <dgm:t>
        <a:bodyPr/>
        <a:lstStyle/>
        <a:p>
          <a:endParaRPr lang="uk-UA"/>
        </a:p>
      </dgm:t>
    </dgm:pt>
    <dgm:pt modelId="{0C423184-8556-4C11-B57F-C70D1178F965}" type="pres">
      <dgm:prSet presAssocID="{A4BB0F1A-227F-4FD3-972A-8A39AF02740B}" presName="sp" presStyleCnt="0"/>
      <dgm:spPr/>
    </dgm:pt>
    <dgm:pt modelId="{3A00C81F-EABD-4F1F-80D6-2F18A706B1BE}" type="pres">
      <dgm:prSet presAssocID="{C585220B-F55D-4C90-8095-9B24701392A9}" presName="composite" presStyleCnt="0"/>
      <dgm:spPr/>
    </dgm:pt>
    <dgm:pt modelId="{AC6E4DAA-23F0-4B16-8A45-52C1FD6ABFB0}" type="pres">
      <dgm:prSet presAssocID="{C585220B-F55D-4C90-8095-9B24701392A9}" presName="parentText" presStyleLbl="alignNode1" presStyleIdx="2" presStyleCnt="3">
        <dgm:presLayoutVars>
          <dgm:chMax val="1"/>
          <dgm:bulletEnabled val="1"/>
        </dgm:presLayoutVars>
      </dgm:prSet>
      <dgm:spPr/>
    </dgm:pt>
    <dgm:pt modelId="{010ED65B-FE55-4BA3-A93B-54C4CD0F6E1B}" type="pres">
      <dgm:prSet presAssocID="{C585220B-F55D-4C90-8095-9B24701392A9}" presName="descendantText" presStyleLbl="alignAcc1" presStyleIdx="2" presStyleCnt="3" custScaleY="206025" custLinFactNeighborX="1098" custLinFactNeighborY="46492">
        <dgm:presLayoutVars>
          <dgm:bulletEnabled val="1"/>
        </dgm:presLayoutVars>
      </dgm:prSet>
      <dgm:spPr/>
      <dgm:t>
        <a:bodyPr/>
        <a:lstStyle/>
        <a:p>
          <a:endParaRPr lang="uk-UA"/>
        </a:p>
      </dgm:t>
    </dgm:pt>
  </dgm:ptLst>
  <dgm:cxnLst>
    <dgm:cxn modelId="{4FC3BD5F-7D83-432C-B23A-14B084DAE476}" srcId="{9823A5AE-4F64-4910-8294-B229DF0978C8}" destId="{9EB8AEBC-B7FB-48A0-9E8B-7F008FB1DFC5}" srcOrd="0" destOrd="0" parTransId="{75090C60-12A1-451A-8217-4DB9584A84E7}" sibTransId="{39AC64AC-F904-4509-BF75-68FC896092FF}"/>
    <dgm:cxn modelId="{62548547-7711-4D83-8904-FEA194662889}" srcId="{9EB8AEBC-B7FB-48A0-9E8B-7F008FB1DFC5}" destId="{1D236885-FDDB-464D-80C9-053FEEAC6EF3}" srcOrd="1" destOrd="0" parTransId="{FAD3DE22-3DC4-4F83-860E-B28D0445F7EF}" sibTransId="{E959C388-55DA-4A64-A67E-A48F7AFF9389}"/>
    <dgm:cxn modelId="{ED400F40-EDD1-4629-B111-99EC02E75EFD}" type="presOf" srcId="{ECFB365F-0282-415A-B2D0-F09818518333}" destId="{9288D973-8240-415E-9EDA-183BD84708D5}" srcOrd="0" destOrd="0" presId="urn:microsoft.com/office/officeart/2005/8/layout/chevron2"/>
    <dgm:cxn modelId="{086F59C0-6D31-4B57-A0E8-A62F46EDD1C1}" srcId="{C585220B-F55D-4C90-8095-9B24701392A9}" destId="{1A7F94DE-E34B-416A-9F11-ACB697DEB8F4}" srcOrd="1" destOrd="0" parTransId="{A91AB8AE-7540-4293-95A7-E2656C8C7510}" sibTransId="{B12AC729-0572-4DCF-B271-9F2BD223748F}"/>
    <dgm:cxn modelId="{443AB005-C196-4F22-A924-516812333625}" srcId="{9EB8AEBC-B7FB-48A0-9E8B-7F008FB1DFC5}" destId="{E90ED4B2-C8CC-4814-8821-8E8F0E44121F}" srcOrd="2" destOrd="0" parTransId="{D1BC371B-7E6A-496D-A088-5302FDAC889F}" sibTransId="{FF01EADD-4FB9-48A9-86FA-78BED4F9F9C5}"/>
    <dgm:cxn modelId="{F6E733FC-F189-4F62-BAD0-A53546C80727}" srcId="{9823A5AE-4F64-4910-8294-B229DF0978C8}" destId="{E08F5A6F-93C0-4472-AFC5-91B9D26FE6D8}" srcOrd="1" destOrd="0" parTransId="{254BB028-4134-431A-AC89-1F08E3E33FE7}" sibTransId="{A4BB0F1A-227F-4FD3-972A-8A39AF02740B}"/>
    <dgm:cxn modelId="{0F754AB5-E917-4165-B866-6F18AF5C9779}" type="presOf" srcId="{C585220B-F55D-4C90-8095-9B24701392A9}" destId="{AC6E4DAA-23F0-4B16-8A45-52C1FD6ABFB0}" srcOrd="0" destOrd="0" presId="urn:microsoft.com/office/officeart/2005/8/layout/chevron2"/>
    <dgm:cxn modelId="{48E0CAD8-159B-4A55-896A-22E0EE3CC66E}" type="presOf" srcId="{F9F5FE01-88DC-44D2-B2C7-2D4F2809DEB5}" destId="{197338D4-1091-481F-B637-20EA4ED97E54}" srcOrd="0" destOrd="0" presId="urn:microsoft.com/office/officeart/2005/8/layout/chevron2"/>
    <dgm:cxn modelId="{722E2BB6-14F5-41AF-B5DE-7CFDE6368E18}" type="presOf" srcId="{9823A5AE-4F64-4910-8294-B229DF0978C8}" destId="{1ACD4708-10C2-4FBE-8183-7FA9ECD81F2F}" srcOrd="0" destOrd="0" presId="urn:microsoft.com/office/officeart/2005/8/layout/chevron2"/>
    <dgm:cxn modelId="{61F618EB-CB35-41BB-BB6E-CBF5A1174F83}" type="presOf" srcId="{09875FC2-55EB-4C70-9E67-C37B61E863DA}" destId="{010ED65B-FE55-4BA3-A93B-54C4CD0F6E1B}" srcOrd="0" destOrd="0" presId="urn:microsoft.com/office/officeart/2005/8/layout/chevron2"/>
    <dgm:cxn modelId="{50DA1D08-D2CC-4A35-82A6-90B11AD0634D}" srcId="{9823A5AE-4F64-4910-8294-B229DF0978C8}" destId="{C585220B-F55D-4C90-8095-9B24701392A9}" srcOrd="2" destOrd="0" parTransId="{02206E37-EEAC-4F46-87DF-A19F0644A921}" sibTransId="{B4B58BE7-F27A-451E-8D80-B03F83FDF098}"/>
    <dgm:cxn modelId="{81867F35-445E-4779-B194-3A22D7D58B1C}" type="presOf" srcId="{E08F5A6F-93C0-4472-AFC5-91B9D26FE6D8}" destId="{A424953E-EAC8-4EEB-91E3-FA49EFCCABC9}" srcOrd="0" destOrd="0" presId="urn:microsoft.com/office/officeart/2005/8/layout/chevron2"/>
    <dgm:cxn modelId="{91C7C060-B8F1-4F11-BDBD-6823813C9DAC}" srcId="{C585220B-F55D-4C90-8095-9B24701392A9}" destId="{09875FC2-55EB-4C70-9E67-C37B61E863DA}" srcOrd="0" destOrd="0" parTransId="{AC3B2C4F-B528-4699-BF55-712C46471FA5}" sibTransId="{9928DA6F-75CE-40E5-9ECA-D00DF160B248}"/>
    <dgm:cxn modelId="{97E7CFCA-1FE0-4986-8A6E-B8C9E08685DC}" type="presOf" srcId="{E90ED4B2-C8CC-4814-8821-8E8F0E44121F}" destId="{9288D973-8240-415E-9EDA-183BD84708D5}" srcOrd="0" destOrd="2" presId="urn:microsoft.com/office/officeart/2005/8/layout/chevron2"/>
    <dgm:cxn modelId="{22BF6BD5-1BBA-4F59-A8EA-0B6185A3B685}" type="presOf" srcId="{1D236885-FDDB-464D-80C9-053FEEAC6EF3}" destId="{9288D973-8240-415E-9EDA-183BD84708D5}" srcOrd="0" destOrd="1" presId="urn:microsoft.com/office/officeart/2005/8/layout/chevron2"/>
    <dgm:cxn modelId="{79168E9C-7FA4-4A13-8A77-B2BC65F294F6}" srcId="{E08F5A6F-93C0-4472-AFC5-91B9D26FE6D8}" destId="{F9F5FE01-88DC-44D2-B2C7-2D4F2809DEB5}" srcOrd="0" destOrd="0" parTransId="{6D68E242-494B-439C-A4ED-A5399B679BDD}" sibTransId="{B144E6CC-8B0D-45DA-9B61-B47458A3BCBE}"/>
    <dgm:cxn modelId="{42A71FFD-2717-4A88-B315-16133A97F6C0}" type="presOf" srcId="{9EB8AEBC-B7FB-48A0-9E8B-7F008FB1DFC5}" destId="{EAAE0FCA-C21F-499C-810E-368AC939BDBB}" srcOrd="0" destOrd="0" presId="urn:microsoft.com/office/officeart/2005/8/layout/chevron2"/>
    <dgm:cxn modelId="{D7EB8889-F5F3-4865-876D-B1B903CF6AF5}" srcId="{9EB8AEBC-B7FB-48A0-9E8B-7F008FB1DFC5}" destId="{ECFB365F-0282-415A-B2D0-F09818518333}" srcOrd="0" destOrd="0" parTransId="{3AE8DD0A-8EC6-4E92-B791-08651C12C28D}" sibTransId="{5E392D77-7F05-4033-90E3-D12D770B9DFB}"/>
    <dgm:cxn modelId="{DBDAC971-B047-40AC-B43B-BA617B356835}" type="presOf" srcId="{1A7F94DE-E34B-416A-9F11-ACB697DEB8F4}" destId="{010ED65B-FE55-4BA3-A93B-54C4CD0F6E1B}" srcOrd="0" destOrd="1" presId="urn:microsoft.com/office/officeart/2005/8/layout/chevron2"/>
    <dgm:cxn modelId="{DE4F84A3-29C2-4F45-95BC-16408729DD1F}" type="presParOf" srcId="{1ACD4708-10C2-4FBE-8183-7FA9ECD81F2F}" destId="{0430C545-5C84-4D31-90DC-92EC02FB7381}" srcOrd="0" destOrd="0" presId="urn:microsoft.com/office/officeart/2005/8/layout/chevron2"/>
    <dgm:cxn modelId="{CE0E4244-1829-4AAA-B83E-4E0290BB5D92}" type="presParOf" srcId="{0430C545-5C84-4D31-90DC-92EC02FB7381}" destId="{EAAE0FCA-C21F-499C-810E-368AC939BDBB}" srcOrd="0" destOrd="0" presId="urn:microsoft.com/office/officeart/2005/8/layout/chevron2"/>
    <dgm:cxn modelId="{C0857C71-15C1-461A-9C2A-68E485FE4168}" type="presParOf" srcId="{0430C545-5C84-4D31-90DC-92EC02FB7381}" destId="{9288D973-8240-415E-9EDA-183BD84708D5}" srcOrd="1" destOrd="0" presId="urn:microsoft.com/office/officeart/2005/8/layout/chevron2"/>
    <dgm:cxn modelId="{B9BB1DD2-1C4A-41EE-9DB8-B75EEE924F80}" type="presParOf" srcId="{1ACD4708-10C2-4FBE-8183-7FA9ECD81F2F}" destId="{8E78BB08-9003-4627-B7A0-07F920C88457}" srcOrd="1" destOrd="0" presId="urn:microsoft.com/office/officeart/2005/8/layout/chevron2"/>
    <dgm:cxn modelId="{50C59367-6B58-42BE-AAB1-4392455B6B95}" type="presParOf" srcId="{1ACD4708-10C2-4FBE-8183-7FA9ECD81F2F}" destId="{42AF1007-802D-46D5-A0E5-0537DF4A6301}" srcOrd="2" destOrd="0" presId="urn:microsoft.com/office/officeart/2005/8/layout/chevron2"/>
    <dgm:cxn modelId="{B3F2B370-FC1B-4AA4-99D3-962406F0C2A7}" type="presParOf" srcId="{42AF1007-802D-46D5-A0E5-0537DF4A6301}" destId="{A424953E-EAC8-4EEB-91E3-FA49EFCCABC9}" srcOrd="0" destOrd="0" presId="urn:microsoft.com/office/officeart/2005/8/layout/chevron2"/>
    <dgm:cxn modelId="{32945965-60A7-48DB-AD5D-4EDAD42C6A79}" type="presParOf" srcId="{42AF1007-802D-46D5-A0E5-0537DF4A6301}" destId="{197338D4-1091-481F-B637-20EA4ED97E54}" srcOrd="1" destOrd="0" presId="urn:microsoft.com/office/officeart/2005/8/layout/chevron2"/>
    <dgm:cxn modelId="{7D378A78-16AC-498D-82C1-8125504207ED}" type="presParOf" srcId="{1ACD4708-10C2-4FBE-8183-7FA9ECD81F2F}" destId="{0C423184-8556-4C11-B57F-C70D1178F965}" srcOrd="3" destOrd="0" presId="urn:microsoft.com/office/officeart/2005/8/layout/chevron2"/>
    <dgm:cxn modelId="{185CACB1-3ADB-4D01-BD77-14C538797D26}" type="presParOf" srcId="{1ACD4708-10C2-4FBE-8183-7FA9ECD81F2F}" destId="{3A00C81F-EABD-4F1F-80D6-2F18A706B1BE}" srcOrd="4" destOrd="0" presId="urn:microsoft.com/office/officeart/2005/8/layout/chevron2"/>
    <dgm:cxn modelId="{5045C71B-1365-4FEE-A32C-1B804AD8BCEC}" type="presParOf" srcId="{3A00C81F-EABD-4F1F-80D6-2F18A706B1BE}" destId="{AC6E4DAA-23F0-4B16-8A45-52C1FD6ABFB0}" srcOrd="0" destOrd="0" presId="urn:microsoft.com/office/officeart/2005/8/layout/chevron2"/>
    <dgm:cxn modelId="{FABC5105-B749-4E9B-BB3E-06BF94283432}" type="presParOf" srcId="{3A00C81F-EABD-4F1F-80D6-2F18A706B1BE}" destId="{010ED65B-FE55-4BA3-A93B-54C4CD0F6E1B}"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AE0FCA-C21F-499C-810E-368AC939BDBB}">
      <dsp:nvSpPr>
        <dsp:cNvPr id="0" name=""/>
        <dsp:cNvSpPr/>
      </dsp:nvSpPr>
      <dsp:spPr>
        <a:xfrm rot="5400000">
          <a:off x="-181459" y="801482"/>
          <a:ext cx="1209731" cy="84681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endParaRPr lang="uk-UA" sz="2300" kern="1200"/>
        </a:p>
      </dsp:txBody>
      <dsp:txXfrm rot="5400000">
        <a:off x="-181459" y="801482"/>
        <a:ext cx="1209731" cy="846812"/>
      </dsp:txXfrm>
    </dsp:sp>
    <dsp:sp modelId="{9288D973-8240-415E-9EDA-183BD84708D5}">
      <dsp:nvSpPr>
        <dsp:cNvPr id="0" name=""/>
        <dsp:cNvSpPr/>
      </dsp:nvSpPr>
      <dsp:spPr>
        <a:xfrm rot="5400000">
          <a:off x="3770699" y="-2919384"/>
          <a:ext cx="2017365" cy="786513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57150" lvl="1" indent="-57150" algn="l" defTabSz="266700">
            <a:lnSpc>
              <a:spcPct val="90000"/>
            </a:lnSpc>
            <a:spcBef>
              <a:spcPct val="0"/>
            </a:spcBef>
            <a:spcAft>
              <a:spcPct val="15000"/>
            </a:spcAft>
            <a:buChar char="••"/>
          </a:pPr>
          <a:endParaRPr lang="uk-UA" sz="600" kern="1200" dirty="0"/>
        </a:p>
        <a:p>
          <a:pPr marL="171450" lvl="1" indent="-171450" algn="l" defTabSz="711200">
            <a:lnSpc>
              <a:spcPct val="90000"/>
            </a:lnSpc>
            <a:spcBef>
              <a:spcPct val="0"/>
            </a:spcBef>
            <a:spcAft>
              <a:spcPct val="15000"/>
            </a:spcAft>
            <a:buChar char="••"/>
          </a:pPr>
          <a:r>
            <a:rPr lang="uk-UA" sz="1600" b="1" i="1" kern="1200" dirty="0" smtClean="0">
              <a:solidFill>
                <a:srgbClr val="C00000"/>
              </a:solidFill>
            </a:rPr>
            <a:t>Технічна культура </a:t>
          </a:r>
          <a:r>
            <a:rPr lang="uk-UA" sz="1600" b="1" i="1" kern="1200" dirty="0" smtClean="0"/>
            <a:t>у готельному підприємстві забезпечується якістю матеріальної бази. Це якість будинку, його архітектурно-будівельні стандарти, раціональна організація внутрішніх приміщень, їх функціональних зв’язків, якість інженерно-технічного та санітарного обладнання, оснащення номерного фонду, наявність засобів </a:t>
          </a:r>
          <a:r>
            <a:rPr lang="uk-UA" sz="1600" b="1" i="1" kern="1200" dirty="0" err="1" smtClean="0"/>
            <a:t>“малої</a:t>
          </a:r>
          <a:r>
            <a:rPr lang="uk-UA" sz="1600" b="1" i="1" kern="1200" dirty="0" smtClean="0"/>
            <a:t> </a:t>
          </a:r>
          <a:r>
            <a:rPr lang="uk-UA" sz="1600" b="1" i="1" kern="1200" dirty="0" err="1" smtClean="0"/>
            <a:t>механізації”</a:t>
          </a:r>
          <a:r>
            <a:rPr lang="uk-UA" sz="1600" b="1" i="1" kern="1200" dirty="0" smtClean="0"/>
            <a:t> та автоматизації трудових процесів. </a:t>
          </a:r>
          <a:endParaRPr lang="uk-UA" sz="1600" kern="1200" dirty="0"/>
        </a:p>
        <a:p>
          <a:pPr marL="57150" lvl="1" indent="-57150" algn="l" defTabSz="266700">
            <a:lnSpc>
              <a:spcPct val="90000"/>
            </a:lnSpc>
            <a:spcBef>
              <a:spcPct val="0"/>
            </a:spcBef>
            <a:spcAft>
              <a:spcPct val="15000"/>
            </a:spcAft>
            <a:buChar char="••"/>
          </a:pPr>
          <a:endParaRPr lang="uk-UA" sz="600" kern="1200" dirty="0"/>
        </a:p>
      </dsp:txBody>
      <dsp:txXfrm rot="5400000">
        <a:off x="3770699" y="-2919384"/>
        <a:ext cx="2017365" cy="7865139"/>
      </dsp:txXfrm>
    </dsp:sp>
    <dsp:sp modelId="{A424953E-EAC8-4EEB-91E3-FA49EFCCABC9}">
      <dsp:nvSpPr>
        <dsp:cNvPr id="0" name=""/>
        <dsp:cNvSpPr/>
      </dsp:nvSpPr>
      <dsp:spPr>
        <a:xfrm rot="5400000">
          <a:off x="-181459" y="2327306"/>
          <a:ext cx="1209731" cy="84681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endParaRPr lang="uk-UA" sz="2300" kern="1200"/>
        </a:p>
      </dsp:txBody>
      <dsp:txXfrm rot="5400000">
        <a:off x="-181459" y="2327306"/>
        <a:ext cx="1209731" cy="846812"/>
      </dsp:txXfrm>
    </dsp:sp>
    <dsp:sp modelId="{197338D4-1091-481F-B637-20EA4ED97E54}">
      <dsp:nvSpPr>
        <dsp:cNvPr id="0" name=""/>
        <dsp:cNvSpPr/>
      </dsp:nvSpPr>
      <dsp:spPr>
        <a:xfrm rot="5400000">
          <a:off x="4128713" y="-1332038"/>
          <a:ext cx="1301337" cy="786513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uk-UA" sz="1600" b="1" kern="1200" dirty="0" smtClean="0">
              <a:solidFill>
                <a:srgbClr val="C00000"/>
              </a:solidFill>
            </a:rPr>
            <a:t>Культура праці</a:t>
          </a:r>
          <a:r>
            <a:rPr lang="uk-UA" sz="1600" kern="1200" dirty="0" smtClean="0">
              <a:solidFill>
                <a:srgbClr val="C00000"/>
              </a:solidFill>
            </a:rPr>
            <a:t> </a:t>
          </a:r>
          <a:r>
            <a:rPr lang="uk-UA" sz="1600" b="1" i="1" kern="1200" dirty="0" smtClean="0"/>
            <a:t>визначається у першу чергу рівнем кваліфікації та професійної майстерності кадрів, їх загальноосвітньою підготовкою і передбачає достатній рівень їх особистої загальної та професійної культури, етики та естетики праці. </a:t>
          </a:r>
          <a:endParaRPr lang="uk-UA" sz="1600" b="1" i="1" kern="1200" dirty="0"/>
        </a:p>
      </dsp:txBody>
      <dsp:txXfrm rot="5400000">
        <a:off x="4128713" y="-1332038"/>
        <a:ext cx="1301337" cy="7865139"/>
      </dsp:txXfrm>
    </dsp:sp>
    <dsp:sp modelId="{AC6E4DAA-23F0-4B16-8A45-52C1FD6ABFB0}">
      <dsp:nvSpPr>
        <dsp:cNvPr id="0" name=""/>
        <dsp:cNvSpPr/>
      </dsp:nvSpPr>
      <dsp:spPr>
        <a:xfrm rot="5400000">
          <a:off x="-181459" y="3820361"/>
          <a:ext cx="1209731" cy="84681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endParaRPr lang="uk-UA" sz="2300" kern="1200"/>
        </a:p>
      </dsp:txBody>
      <dsp:txXfrm rot="5400000">
        <a:off x="-181459" y="3820361"/>
        <a:ext cx="1209731" cy="846812"/>
      </dsp:txXfrm>
    </dsp:sp>
    <dsp:sp modelId="{010ED65B-FE55-4BA3-A93B-54C4CD0F6E1B}">
      <dsp:nvSpPr>
        <dsp:cNvPr id="0" name=""/>
        <dsp:cNvSpPr/>
      </dsp:nvSpPr>
      <dsp:spPr>
        <a:xfrm rot="5400000">
          <a:off x="3969368" y="110552"/>
          <a:ext cx="1620027" cy="786513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uk-UA" sz="1600" b="1" kern="1200" dirty="0" smtClean="0">
              <a:solidFill>
                <a:srgbClr val="C00000"/>
              </a:solidFill>
            </a:rPr>
            <a:t>Організаційно-управлінська культура</a:t>
          </a:r>
          <a:r>
            <a:rPr lang="uk-UA" sz="1600" kern="1200" dirty="0" smtClean="0">
              <a:solidFill>
                <a:srgbClr val="C00000"/>
              </a:solidFill>
            </a:rPr>
            <a:t> </a:t>
          </a:r>
          <a:r>
            <a:rPr lang="uk-UA" sz="1600" b="1" i="1" kern="1200" dirty="0" smtClean="0"/>
            <a:t>базується на науковій організації праці персоналу  та  визначається раціональним менеджментом. Саме правильно налагоджений менеджмент  дозволяє організувати процес готельного виробництва, управляти ним, контролювати та координувати з метою досягнення найкращих результатів, використовуючи працю, інтелект та мотиви поведінки людей та матеріально-фінансові ресурси виробництва. </a:t>
          </a:r>
          <a:endParaRPr lang="uk-UA" sz="1600" b="1" i="1" kern="1200" dirty="0"/>
        </a:p>
        <a:p>
          <a:pPr marL="114300" lvl="1" indent="-114300" algn="l" defTabSz="577850">
            <a:lnSpc>
              <a:spcPct val="90000"/>
            </a:lnSpc>
            <a:spcBef>
              <a:spcPct val="0"/>
            </a:spcBef>
            <a:spcAft>
              <a:spcPct val="15000"/>
            </a:spcAft>
            <a:buChar char="••"/>
          </a:pPr>
          <a:endParaRPr lang="uk-UA" sz="1300" kern="1200" dirty="0"/>
        </a:p>
      </dsp:txBody>
      <dsp:txXfrm rot="5400000">
        <a:off x="3969368" y="110552"/>
        <a:ext cx="1620027" cy="786513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5952A765-864E-4E0E-AAEE-A6838AF1A8B1}" type="datetimeFigureOut">
              <a:rPr lang="uk-UA" smtClean="0"/>
              <a:t>14.12.2017</a:t>
            </a:fld>
            <a:endParaRPr lang="uk-UA"/>
          </a:p>
        </p:txBody>
      </p:sp>
      <p:sp>
        <p:nvSpPr>
          <p:cNvPr id="17" name="Нижний колонтитул 16"/>
          <p:cNvSpPr>
            <a:spLocks noGrp="1"/>
          </p:cNvSpPr>
          <p:nvPr>
            <p:ph type="ftr" sz="quarter" idx="11"/>
          </p:nvPr>
        </p:nvSpPr>
        <p:spPr/>
        <p:txBody>
          <a:bodyPr/>
          <a:lstStyle/>
          <a:p>
            <a:endParaRPr lang="uk-UA"/>
          </a:p>
        </p:txBody>
      </p:sp>
      <p:sp>
        <p:nvSpPr>
          <p:cNvPr id="29" name="Номер слайда 28"/>
          <p:cNvSpPr>
            <a:spLocks noGrp="1"/>
          </p:cNvSpPr>
          <p:nvPr>
            <p:ph type="sldNum" sz="quarter" idx="12"/>
          </p:nvPr>
        </p:nvSpPr>
        <p:spPr/>
        <p:txBody>
          <a:bodyPr/>
          <a:lstStyle/>
          <a:p>
            <a:fld id="{0F23C0FC-E474-4DCA-AB39-9EC2A419A96A}" type="slidenum">
              <a:rPr lang="uk-UA" smtClean="0"/>
              <a:t>‹#›</a:t>
            </a:fld>
            <a:endParaRPr lang="uk-UA"/>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5952A765-864E-4E0E-AAEE-A6838AF1A8B1}" type="datetimeFigureOut">
              <a:rPr lang="uk-UA" smtClean="0"/>
              <a:t>14.12.2017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5952A765-864E-4E0E-AAEE-A6838AF1A8B1}" type="datetimeFigureOut">
              <a:rPr lang="uk-UA" smtClean="0"/>
              <a:t>14.12.2017</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5952A765-864E-4E0E-AAEE-A6838AF1A8B1}" type="datetimeFigureOut">
              <a:rPr lang="uk-UA" smtClean="0"/>
              <a:t>14.12.2017</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952A765-864E-4E0E-AAEE-A6838AF1A8B1}" type="datetimeFigureOut">
              <a:rPr lang="uk-UA" smtClean="0"/>
              <a:t>14.12.2017</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952A765-864E-4E0E-AAEE-A6838AF1A8B1}" type="datetimeFigureOut">
              <a:rPr lang="uk-UA" smtClean="0"/>
              <a:t>14.12.2017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952A765-864E-4E0E-AAEE-A6838AF1A8B1}" type="datetimeFigureOut">
              <a:rPr lang="uk-UA" smtClean="0"/>
              <a:t>14.12.2017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a:xfrm>
            <a:off x="7924800" y="6416675"/>
            <a:ext cx="762000" cy="365125"/>
          </a:xfrm>
        </p:spPr>
        <p:txBody>
          <a:bodyPr/>
          <a:lstStyle/>
          <a:p>
            <a:fld id="{0F23C0FC-E474-4DCA-AB39-9EC2A419A96A}"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952A765-864E-4E0E-AAEE-A6838AF1A8B1}" type="datetimeFigureOut">
              <a:rPr lang="uk-UA" smtClean="0"/>
              <a:t>14.12.2017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952A765-864E-4E0E-AAEE-A6838AF1A8B1}" type="datetimeFigureOut">
              <a:rPr lang="uk-UA" smtClean="0"/>
              <a:t>14.12.2017</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952A765-864E-4E0E-AAEE-A6838AF1A8B1}" type="datetimeFigureOut">
              <a:rPr lang="uk-UA" smtClean="0"/>
              <a:t>14.12.2017</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952A765-864E-4E0E-AAEE-A6838AF1A8B1}" type="datetimeFigureOut">
              <a:rPr lang="uk-UA" smtClean="0"/>
              <a:t>14.12.2017</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952A765-864E-4E0E-AAEE-A6838AF1A8B1}" type="datetimeFigureOut">
              <a:rPr lang="uk-UA" smtClean="0"/>
              <a:t>14.12.2017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952A765-864E-4E0E-AAEE-A6838AF1A8B1}" type="datetimeFigureOut">
              <a:rPr lang="uk-UA" smtClean="0"/>
              <a:t>14.12.2017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0F23C0FC-E474-4DCA-AB39-9EC2A419A96A}"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952A765-864E-4E0E-AAEE-A6838AF1A8B1}" type="datetimeFigureOut">
              <a:rPr lang="uk-UA" smtClean="0"/>
              <a:t>14.12.2017</a:t>
            </a:fld>
            <a:endParaRPr lang="uk-UA"/>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uk-UA"/>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F23C0FC-E474-4DCA-AB39-9EC2A419A96A}" type="slidenum">
              <a:rPr lang="uk-UA" smtClean="0"/>
              <a:t>‹#›</a:t>
            </a:fld>
            <a:endParaRPr lang="uk-U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52A765-864E-4E0E-AAEE-A6838AF1A8B1}" type="datetimeFigureOut">
              <a:rPr lang="uk-UA" smtClean="0"/>
              <a:t>14.12.2017</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3C0FC-E474-4DCA-AB39-9EC2A419A96A}"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flipV="1">
            <a:off x="457200" y="228919"/>
            <a:ext cx="8229600" cy="45719"/>
          </a:xfrm>
        </p:spPr>
        <p:txBody>
          <a:bodyPr>
            <a:normAutofit fontScale="90000"/>
          </a:bodyPr>
          <a:lstStyle/>
          <a:p>
            <a:endParaRPr lang="uk-UA" dirty="0"/>
          </a:p>
        </p:txBody>
      </p:sp>
      <p:sp>
        <p:nvSpPr>
          <p:cNvPr id="5" name="Содержимое 4"/>
          <p:cNvSpPr>
            <a:spLocks noGrp="1"/>
          </p:cNvSpPr>
          <p:nvPr>
            <p:ph idx="1"/>
          </p:nvPr>
        </p:nvSpPr>
        <p:spPr>
          <a:xfrm>
            <a:off x="457200" y="692696"/>
            <a:ext cx="8229600" cy="5433467"/>
          </a:xfrm>
        </p:spPr>
        <p:txBody>
          <a:bodyPr>
            <a:normAutofit lnSpcReduction="10000"/>
          </a:bodyPr>
          <a:lstStyle/>
          <a:p>
            <a:pPr algn="ctr">
              <a:buNone/>
            </a:pPr>
            <a:r>
              <a:rPr lang="uk-UA" sz="7200" b="1" dirty="0" smtClean="0"/>
              <a:t>Якість готельних послуг та культура обслуговування в готелі</a:t>
            </a:r>
            <a:endParaRPr lang="uk-UA" sz="7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866330"/>
          </a:xfrm>
        </p:spPr>
        <p:txBody>
          <a:bodyPr>
            <a:normAutofit/>
          </a:bodyPr>
          <a:lstStyle/>
          <a:p>
            <a:r>
              <a:rPr lang="uk-UA" sz="2400" b="1" dirty="0" smtClean="0"/>
              <a:t>Наявність сертифікованої системи управління якістю є однією з вимог, які висувають іноземні партнери під час розгляду зовнішньоекономічних пропозицій.</a:t>
            </a:r>
            <a:br>
              <a:rPr lang="uk-UA" sz="2400" b="1" dirty="0" smtClean="0"/>
            </a:br>
            <a:r>
              <a:rPr lang="uk-UA" sz="2400" b="1" dirty="0" smtClean="0"/>
              <a:t>Сьогодні сертифікована система управління якістю відповідно до вимог стандарту ISO 9001 на відомих підприємствах, продукція або послуги яких, визнані як на внутрішньому так і на зовнішньому ринках. </a:t>
            </a:r>
            <a:endParaRPr lang="uk-UA" sz="2400" dirty="0"/>
          </a:p>
        </p:txBody>
      </p:sp>
      <p:sp>
        <p:nvSpPr>
          <p:cNvPr id="3" name="Содержимое 2"/>
          <p:cNvSpPr>
            <a:spLocks noGrp="1"/>
          </p:cNvSpPr>
          <p:nvPr>
            <p:ph idx="1"/>
          </p:nvPr>
        </p:nvSpPr>
        <p:spPr>
          <a:xfrm>
            <a:off x="457200" y="3429000"/>
            <a:ext cx="8229600" cy="3429000"/>
          </a:xfrm>
        </p:spPr>
        <p:txBody>
          <a:bodyPr>
            <a:normAutofit fontScale="92500"/>
          </a:bodyPr>
          <a:lstStyle/>
          <a:p>
            <a:pPr>
              <a:buNone/>
            </a:pPr>
            <a:r>
              <a:rPr lang="uk-UA" b="1" dirty="0" smtClean="0">
                <a:solidFill>
                  <a:schemeClr val="tx2">
                    <a:lumMod val="75000"/>
                  </a:schemeClr>
                </a:solidFill>
              </a:rPr>
              <a:t>За галузями - найбільша кількість сертифікатів на систему управління якістю видана підприємствам та організаціям харчової галузі (20 %), </a:t>
            </a:r>
            <a:r>
              <a:rPr lang="uk-UA" b="1" dirty="0" err="1" smtClean="0">
                <a:solidFill>
                  <a:schemeClr val="tx2">
                    <a:lumMod val="75000"/>
                  </a:schemeClr>
                </a:solidFill>
              </a:rPr>
              <a:t>машинобудівництва</a:t>
            </a:r>
            <a:r>
              <a:rPr lang="uk-UA" b="1" dirty="0" smtClean="0">
                <a:solidFill>
                  <a:schemeClr val="tx2">
                    <a:lumMod val="75000"/>
                  </a:schemeClr>
                </a:solidFill>
              </a:rPr>
              <a:t>(14 %), сфери послуг (14 %), зокрема:</a:t>
            </a:r>
          </a:p>
          <a:p>
            <a:pPr>
              <a:buNone/>
            </a:pPr>
            <a:r>
              <a:rPr lang="uk-UA" b="1" i="1" dirty="0" smtClean="0">
                <a:solidFill>
                  <a:srgbClr val="C00000"/>
                </a:solidFill>
              </a:rPr>
              <a:t>     -  в області сфери послуг - ВАТ "Готель    «Прем'єр Палац».</a:t>
            </a:r>
          </a:p>
          <a:p>
            <a:endParaRPr lang="uk-U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700808"/>
          </a:xfrm>
        </p:spPr>
        <p:txBody>
          <a:bodyPr>
            <a:noAutofit/>
          </a:bodyPr>
          <a:lstStyle/>
          <a:p>
            <a:r>
              <a:rPr lang="uk-UA" sz="3200" b="1" dirty="0" smtClean="0"/>
              <a:t>Стандарти підприємства </a:t>
            </a:r>
            <a:br>
              <a:rPr lang="uk-UA" sz="3200" b="1" dirty="0" smtClean="0"/>
            </a:br>
            <a:r>
              <a:rPr lang="uk-UA" sz="3200" b="1" dirty="0" smtClean="0"/>
              <a:t>(внутрішні стандарти готелів, що найчастіше розробляються)</a:t>
            </a:r>
            <a:endParaRPr lang="uk-UA" sz="3200" dirty="0"/>
          </a:p>
        </p:txBody>
      </p:sp>
      <p:sp>
        <p:nvSpPr>
          <p:cNvPr id="3" name="Содержимое 2"/>
          <p:cNvSpPr>
            <a:spLocks noGrp="1"/>
          </p:cNvSpPr>
          <p:nvPr>
            <p:ph idx="1"/>
          </p:nvPr>
        </p:nvSpPr>
        <p:spPr>
          <a:xfrm>
            <a:off x="457200" y="1844824"/>
            <a:ext cx="8229600" cy="4824536"/>
          </a:xfrm>
        </p:spPr>
        <p:txBody>
          <a:bodyPr>
            <a:normAutofit fontScale="92500" lnSpcReduction="20000"/>
          </a:bodyPr>
          <a:lstStyle/>
          <a:p>
            <a:r>
              <a:rPr lang="uk-UA" b="1" i="1" dirty="0" smtClean="0"/>
              <a:t>Стандарт створення першого враження.</a:t>
            </a:r>
          </a:p>
          <a:p>
            <a:r>
              <a:rPr lang="uk-UA" b="1" i="1" dirty="0" smtClean="0"/>
              <a:t>Стандарт телефонного етикету.</a:t>
            </a:r>
          </a:p>
          <a:p>
            <a:r>
              <a:rPr lang="uk-UA" b="1" i="1" dirty="0" smtClean="0"/>
              <a:t>Стандарт розв'язування проблем гостей.</a:t>
            </a:r>
          </a:p>
          <a:p>
            <a:r>
              <a:rPr lang="uk-UA" b="1" i="1" dirty="0" smtClean="0"/>
              <a:t>Стандарт відповідей на прохання або питання клієнта.</a:t>
            </a:r>
          </a:p>
          <a:p>
            <a:r>
              <a:rPr lang="uk-UA" b="1" i="1" dirty="0" smtClean="0"/>
              <a:t>Стандарт роботи зі скаргами споживачів.</a:t>
            </a:r>
          </a:p>
          <a:p>
            <a:r>
              <a:rPr lang="uk-UA" b="1" i="1" dirty="0" smtClean="0"/>
              <a:t>Стандарт безпеки клієнта.</a:t>
            </a:r>
          </a:p>
          <a:p>
            <a:r>
              <a:rPr lang="uk-UA" b="1" i="1" dirty="0" smtClean="0"/>
              <a:t>Стандарт зовнішнього вигляду.</a:t>
            </a:r>
          </a:p>
          <a:p>
            <a:r>
              <a:rPr lang="uk-UA" b="1" i="1" dirty="0" smtClean="0"/>
              <a:t>Стандарт поводження в колективі (команді персоналу готелю) тощо.</a:t>
            </a:r>
            <a:endParaRPr lang="ru-RU" b="1" i="1" dirty="0" smtClean="0"/>
          </a:p>
          <a:p>
            <a:endParaRPr lang="uk-U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589640" cy="3888432"/>
          </a:xfrm>
        </p:spPr>
        <p:txBody>
          <a:bodyPr>
            <a:normAutofit fontScale="90000"/>
          </a:bodyPr>
          <a:lstStyle/>
          <a:p>
            <a:r>
              <a:rPr lang="uk-UA" sz="4000" b="1" i="1" dirty="0" smtClean="0">
                <a:solidFill>
                  <a:srgbClr val="00B050"/>
                </a:solidFill>
              </a:rPr>
              <a:t>Система управління якістю </a:t>
            </a:r>
            <a:r>
              <a:rPr lang="uk-UA" sz="4000" b="1" i="1" dirty="0" smtClean="0"/>
              <a:t>має вигляд пакету документів (методики, інструкції, плани тощо), які містять вимоги стандарту та інструкції з оптимізації внутрішніх бізнес-процесів.</a:t>
            </a:r>
            <a:r>
              <a:rPr lang="ru-RU" dirty="0" smtClean="0"/>
              <a:t/>
            </a:r>
            <a:br>
              <a:rPr lang="ru-RU" dirty="0" smtClean="0"/>
            </a:br>
            <a:endParaRPr lang="uk-UA" dirty="0"/>
          </a:p>
        </p:txBody>
      </p:sp>
      <p:sp>
        <p:nvSpPr>
          <p:cNvPr id="3" name="Содержимое 2"/>
          <p:cNvSpPr>
            <a:spLocks noGrp="1"/>
          </p:cNvSpPr>
          <p:nvPr>
            <p:ph idx="1"/>
          </p:nvPr>
        </p:nvSpPr>
        <p:spPr>
          <a:xfrm>
            <a:off x="467544" y="3861048"/>
            <a:ext cx="8229600" cy="2592288"/>
          </a:xfrm>
        </p:spPr>
        <p:txBody>
          <a:bodyPr/>
          <a:lstStyle/>
          <a:p>
            <a:pPr>
              <a:buNone/>
            </a:pPr>
            <a:r>
              <a:rPr lang="uk-UA" b="1" i="1" dirty="0"/>
              <a:t> </a:t>
            </a:r>
            <a:r>
              <a:rPr lang="uk-UA" b="1" i="1" dirty="0" smtClean="0"/>
              <a:t>       </a:t>
            </a:r>
            <a:r>
              <a:rPr lang="uk-UA" b="1" i="1" dirty="0" smtClean="0"/>
              <a:t>При розробці пакету документів системи якості рекомендується максимально використовувати </a:t>
            </a:r>
            <a:r>
              <a:rPr lang="uk-UA" b="1" i="1" dirty="0" smtClean="0">
                <a:solidFill>
                  <a:srgbClr val="191345"/>
                </a:solidFill>
              </a:rPr>
              <a:t>діючу на підприємстві документацію.</a:t>
            </a:r>
            <a:endParaRPr lang="ru-RU" b="1" i="1" dirty="0" smtClean="0">
              <a:solidFill>
                <a:srgbClr val="191345"/>
              </a:solidFill>
            </a:endParaRPr>
          </a:p>
          <a:p>
            <a:endParaRPr lang="uk-U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ПЛАН</a:t>
            </a:r>
            <a:endParaRPr lang="uk-UA" dirty="0"/>
          </a:p>
        </p:txBody>
      </p:sp>
      <p:sp>
        <p:nvSpPr>
          <p:cNvPr id="3" name="Содержимое 2"/>
          <p:cNvSpPr>
            <a:spLocks noGrp="1"/>
          </p:cNvSpPr>
          <p:nvPr>
            <p:ph idx="1"/>
          </p:nvPr>
        </p:nvSpPr>
        <p:spPr/>
        <p:txBody>
          <a:bodyPr>
            <a:normAutofit lnSpcReduction="10000"/>
          </a:bodyPr>
          <a:lstStyle/>
          <a:p>
            <a:pPr>
              <a:buNone/>
            </a:pPr>
            <a:r>
              <a:rPr lang="uk-UA" dirty="0" smtClean="0"/>
              <a:t>1. </a:t>
            </a:r>
            <a:r>
              <a:rPr lang="uk-UA" b="1" i="1" dirty="0" smtClean="0"/>
              <a:t>Поняття якості послуг та культури обслуговування.</a:t>
            </a:r>
          </a:p>
          <a:p>
            <a:pPr>
              <a:buNone/>
            </a:pPr>
            <a:r>
              <a:rPr lang="uk-UA" b="1" i="1" dirty="0" smtClean="0"/>
              <a:t>2. Складові культури готельного виробництва.</a:t>
            </a:r>
          </a:p>
          <a:p>
            <a:pPr>
              <a:buNone/>
            </a:pPr>
            <a:r>
              <a:rPr lang="uk-UA" b="1" i="1" dirty="0" smtClean="0"/>
              <a:t>3. Модель пріоритетів.</a:t>
            </a:r>
          </a:p>
          <a:p>
            <a:pPr>
              <a:buNone/>
            </a:pPr>
            <a:r>
              <a:rPr lang="uk-UA" b="1" i="1" dirty="0" smtClean="0"/>
              <a:t>4. </a:t>
            </a:r>
            <a:r>
              <a:rPr lang="uk-UA" b="1" i="1" dirty="0" smtClean="0"/>
              <a:t>Методи контролю та підвищення якості в готельному підприємстві.</a:t>
            </a:r>
          </a:p>
          <a:p>
            <a:pPr>
              <a:buNone/>
            </a:pPr>
            <a:r>
              <a:rPr lang="uk-UA" b="1" i="1" dirty="0" smtClean="0"/>
              <a:t>5. Система управління якістю. Менеджмент якості.</a:t>
            </a:r>
          </a:p>
          <a:p>
            <a:pPr>
              <a:buNone/>
            </a:pPr>
            <a:endParaRPr lang="uk-U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1426170"/>
          </a:xfrm>
          <a:solidFill>
            <a:schemeClr val="accent3">
              <a:lumMod val="20000"/>
              <a:lumOff val="80000"/>
            </a:schemeClr>
          </a:solidFill>
          <a:ln w="76200">
            <a:solidFill>
              <a:schemeClr val="tx1"/>
            </a:solidFill>
          </a:ln>
        </p:spPr>
        <p:txBody>
          <a:bodyPr>
            <a:noAutofit/>
          </a:bodyPr>
          <a:lstStyle/>
          <a:p>
            <a:r>
              <a:rPr lang="uk-UA" sz="2000" b="1" dirty="0"/>
              <a:t>Поняття </a:t>
            </a:r>
            <a:r>
              <a:rPr lang="uk-UA" sz="2000" b="1" dirty="0" smtClean="0"/>
              <a:t>“КУЛЬТУРА” (</a:t>
            </a:r>
            <a:r>
              <a:rPr lang="uk-UA" sz="2000" b="1" dirty="0"/>
              <a:t>від лат. </a:t>
            </a:r>
            <a:r>
              <a:rPr lang="uk-UA" sz="2000" b="1" dirty="0" err="1"/>
              <a:t>сultura</a:t>
            </a:r>
            <a:r>
              <a:rPr lang="uk-UA" sz="2000" b="1" dirty="0"/>
              <a:t> – вирощувати, обробляти) у широкому розумінні означає сукупність усіх матеріальних і духовних цінностей, створених людством протягом його історії. У більш вузькому розумінні – це те найкраще, що створено у певній сфері діяльності. </a:t>
            </a:r>
          </a:p>
        </p:txBody>
      </p:sp>
      <p:sp>
        <p:nvSpPr>
          <p:cNvPr id="5" name="Содержимое 4"/>
          <p:cNvSpPr>
            <a:spLocks noGrp="1"/>
          </p:cNvSpPr>
          <p:nvPr>
            <p:ph sz="half" idx="1"/>
          </p:nvPr>
        </p:nvSpPr>
        <p:spPr>
          <a:xfrm>
            <a:off x="457200" y="1988840"/>
            <a:ext cx="4038600" cy="4608512"/>
          </a:xfrm>
          <a:ln w="57150">
            <a:solidFill>
              <a:schemeClr val="accent3">
                <a:lumMod val="50000"/>
              </a:schemeClr>
            </a:solidFill>
          </a:ln>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uk-UA" b="1" dirty="0">
                <a:solidFill>
                  <a:schemeClr val="accent6">
                    <a:lumMod val="50000"/>
                  </a:schemeClr>
                </a:solidFill>
              </a:rPr>
              <a:t>Якість послуги</a:t>
            </a:r>
            <a:r>
              <a:rPr lang="uk-UA" dirty="0">
                <a:solidFill>
                  <a:schemeClr val="accent6">
                    <a:lumMod val="50000"/>
                  </a:schemeClr>
                </a:solidFill>
              </a:rPr>
              <a:t> </a:t>
            </a:r>
            <a:r>
              <a:rPr lang="uk-UA" b="1" i="1" dirty="0"/>
              <a:t>– це сукупність її споживчих властивостей, які відповідають конкретним особистим та громадським потребам, що склалися у суспільстві на відповідному етапі його розвитку.  Тобто якісним вважається те, що відповідає запитам споживача та сучасному рівню організації виробництва та споживання.</a:t>
            </a:r>
          </a:p>
        </p:txBody>
      </p:sp>
      <p:sp>
        <p:nvSpPr>
          <p:cNvPr id="6" name="Содержимое 5"/>
          <p:cNvSpPr>
            <a:spLocks noGrp="1"/>
          </p:cNvSpPr>
          <p:nvPr>
            <p:ph sz="half" idx="2"/>
          </p:nvPr>
        </p:nvSpPr>
        <p:spPr>
          <a:xfrm>
            <a:off x="4648200" y="1988840"/>
            <a:ext cx="4038600" cy="4608512"/>
          </a:xfrm>
          <a:ln w="57150">
            <a:solidFill>
              <a:schemeClr val="accent3">
                <a:lumMod val="50000"/>
              </a:schemeClr>
            </a:solidFill>
          </a:ln>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uk-UA" b="1" dirty="0" smtClean="0">
                <a:solidFill>
                  <a:schemeClr val="accent6">
                    <a:lumMod val="50000"/>
                  </a:schemeClr>
                </a:solidFill>
              </a:rPr>
              <a:t>Культура </a:t>
            </a:r>
            <a:r>
              <a:rPr lang="uk-UA" b="1" dirty="0">
                <a:solidFill>
                  <a:schemeClr val="accent6">
                    <a:lumMod val="50000"/>
                  </a:schemeClr>
                </a:solidFill>
              </a:rPr>
              <a:t>обслуговування</a:t>
            </a:r>
            <a:r>
              <a:rPr lang="uk-UA" dirty="0">
                <a:solidFill>
                  <a:schemeClr val="accent6">
                    <a:lumMod val="50000"/>
                  </a:schemeClr>
                </a:solidFill>
              </a:rPr>
              <a:t> </a:t>
            </a:r>
            <a:r>
              <a:rPr lang="uk-UA" b="1" i="1" dirty="0"/>
              <a:t>означає сукупність умов, у яких відбувається процес надання послуг і які зумовлюють їх якість.</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4294967295"/>
          </p:nvPr>
        </p:nvGraphicFramePr>
        <p:xfrm>
          <a:off x="179512" y="1268760"/>
          <a:ext cx="8711952" cy="4853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Autofit/>
          </a:bodyPr>
          <a:lstStyle/>
          <a:p>
            <a:r>
              <a:rPr lang="uk-UA" sz="2800" b="1" dirty="0" smtClean="0"/>
              <a:t>Саме </a:t>
            </a:r>
            <a:r>
              <a:rPr lang="uk-UA" sz="2800" b="1" dirty="0"/>
              <a:t>слово </a:t>
            </a:r>
            <a:r>
              <a:rPr lang="uk-UA" sz="2800" b="1" dirty="0" err="1"/>
              <a:t>“обслуговування”</a:t>
            </a:r>
            <a:r>
              <a:rPr lang="uk-UA" sz="2800" b="1" dirty="0"/>
              <a:t> походить від слова </a:t>
            </a:r>
            <a:r>
              <a:rPr lang="uk-UA" sz="2800" b="1" dirty="0" err="1"/>
              <a:t>“служити”</a:t>
            </a:r>
            <a:r>
              <a:rPr lang="uk-UA" sz="2800" b="1" dirty="0"/>
              <a:t> гостю, що неможливо без щирого бажання прислужитися йому, бути йому корисним. </a:t>
            </a:r>
          </a:p>
        </p:txBody>
      </p:sp>
      <p:sp>
        <p:nvSpPr>
          <p:cNvPr id="3" name="Содержимое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a:buNone/>
            </a:pPr>
            <a:r>
              <a:rPr lang="uk-UA" b="1" i="1" dirty="0" smtClean="0"/>
              <a:t>      У </a:t>
            </a:r>
            <a:r>
              <a:rPr lang="uk-UA" b="1" i="1" dirty="0"/>
              <a:t>паризькому готелі </a:t>
            </a:r>
            <a:r>
              <a:rPr lang="uk-UA" b="1" i="1" dirty="0" err="1"/>
              <a:t>“Цезар</a:t>
            </a:r>
            <a:r>
              <a:rPr lang="uk-UA" b="1" i="1" dirty="0"/>
              <a:t> </a:t>
            </a:r>
            <a:r>
              <a:rPr lang="uk-UA" b="1" i="1" dirty="0" err="1"/>
              <a:t>Рітц”</a:t>
            </a:r>
            <a:r>
              <a:rPr lang="uk-UA" b="1" i="1" dirty="0"/>
              <a:t> зберігається історія про офіціанта, який, працюючи в ресторані готелю  більше 25 років, завжди вмів догодити клієнтам. Причому весь цей час ніхто з них не здогадувався, що той був глухим і бездоганним виконанням замовлень гостей був зобов’язаний умінню їх угадувати і передбачати. Тобто висока майстерність гостинності передбачає  вміння вгадати бажання гостя, випередити його очікування.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
            </a:r>
            <a:br>
              <a:rPr lang="uk-UA" b="1" dirty="0" smtClean="0"/>
            </a:br>
            <a:r>
              <a:rPr lang="uk-UA" b="1" dirty="0" smtClean="0"/>
              <a:t>Модель </a:t>
            </a:r>
            <a:r>
              <a:rPr lang="uk-UA" b="1" dirty="0"/>
              <a:t>пріоритетів готельного підприємства</a:t>
            </a:r>
            <a:r>
              <a:rPr lang="uk-UA" dirty="0"/>
              <a:t/>
            </a:r>
            <a:br>
              <a:rPr lang="uk-UA" dirty="0"/>
            </a:br>
            <a:r>
              <a:rPr lang="uk-UA" dirty="0"/>
              <a:t> </a:t>
            </a:r>
          </a:p>
        </p:txBody>
      </p:sp>
      <p:pic>
        <p:nvPicPr>
          <p:cNvPr id="4" name="Содержимое 3" descr="Mal"/>
          <p:cNvPicPr>
            <a:picLocks noGrp="1"/>
          </p:cNvPicPr>
          <p:nvPr>
            <p:ph idx="1"/>
          </p:nvPr>
        </p:nvPicPr>
        <p:blipFill>
          <a:blip r:embed="rId2" cstate="print"/>
          <a:srcRect/>
          <a:stretch>
            <a:fillRect/>
          </a:stretch>
        </p:blipFill>
        <p:spPr bwMode="auto">
          <a:xfrm>
            <a:off x="1259632" y="2204864"/>
            <a:ext cx="6912768" cy="38884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Методи контролю та підвищення якості в готельному підприємстві</a:t>
            </a:r>
            <a:endParaRPr lang="uk-UA" b="1" dirty="0"/>
          </a:p>
        </p:txBody>
      </p:sp>
      <p:sp>
        <p:nvSpPr>
          <p:cNvPr id="3" name="Содержимое 2"/>
          <p:cNvSpPr>
            <a:spLocks noGrp="1"/>
          </p:cNvSpPr>
          <p:nvPr>
            <p:ph idx="1"/>
          </p:nvPr>
        </p:nvSpPr>
        <p:spPr/>
        <p:txBody>
          <a:bodyPr/>
          <a:lstStyle/>
          <a:p>
            <a:r>
              <a:rPr lang="uk-UA" b="1" i="1" dirty="0" smtClean="0"/>
              <a:t>Вибірковий  контроль.</a:t>
            </a:r>
          </a:p>
          <a:p>
            <a:r>
              <a:rPr lang="uk-UA" b="1" i="1" dirty="0" smtClean="0"/>
              <a:t>“</a:t>
            </a:r>
            <a:r>
              <a:rPr lang="en-US" b="1" i="1" dirty="0" smtClean="0"/>
              <a:t>Mystery guest</a:t>
            </a:r>
            <a:r>
              <a:rPr lang="uk-UA" b="1" i="1" dirty="0" smtClean="0"/>
              <a:t>”.</a:t>
            </a:r>
          </a:p>
          <a:p>
            <a:r>
              <a:rPr lang="uk-UA" b="1" i="1" dirty="0" smtClean="0"/>
              <a:t>Стандартизація та сертифікація послуг.</a:t>
            </a:r>
            <a:endParaRPr lang="en-US" b="1" i="1" dirty="0" smtClean="0"/>
          </a:p>
          <a:p>
            <a:r>
              <a:rPr lang="uk-UA" b="1" i="1" dirty="0" smtClean="0"/>
              <a:t>Внутрішні стандарти підприємства.</a:t>
            </a:r>
          </a:p>
          <a:p>
            <a:r>
              <a:rPr lang="uk-UA" b="1" i="1" dirty="0" smtClean="0"/>
              <a:t>Система управління якістю.</a:t>
            </a:r>
          </a:p>
          <a:p>
            <a:r>
              <a:rPr lang="uk-UA" b="1" i="1" dirty="0" smtClean="0"/>
              <a:t>Менеджмент якості. </a:t>
            </a:r>
            <a:endParaRPr lang="en-US" b="1" i="1" dirty="0" smtClean="0"/>
          </a:p>
          <a:p>
            <a:endParaRPr lang="uk-UA" dirty="0" smtClean="0"/>
          </a:p>
          <a:p>
            <a:endParaRPr lang="uk-U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normAutofit fontScale="90000"/>
          </a:bodyPr>
          <a:lstStyle/>
          <a:p>
            <a:r>
              <a:rPr lang="uk-UA" b="1" dirty="0" smtClean="0"/>
              <a:t>Принципи менеджменту якості (</a:t>
            </a:r>
            <a:r>
              <a:rPr lang="en-US" b="1" dirty="0" smtClean="0"/>
              <a:t>ISO 9000</a:t>
            </a:r>
            <a:r>
              <a:rPr lang="uk-UA" b="1" dirty="0" smtClean="0"/>
              <a:t>:</a:t>
            </a:r>
            <a:r>
              <a:rPr lang="en-US" b="1" dirty="0" smtClean="0"/>
              <a:t>2005</a:t>
            </a:r>
            <a:r>
              <a:rPr lang="uk-UA" b="1" dirty="0" smtClean="0"/>
              <a:t>. ДСТУ </a:t>
            </a:r>
            <a:r>
              <a:rPr lang="en-US" b="1" dirty="0" smtClean="0"/>
              <a:t>ISO</a:t>
            </a:r>
            <a:r>
              <a:rPr lang="uk-UA" b="1" dirty="0" smtClean="0"/>
              <a:t> 9000:2007)</a:t>
            </a:r>
            <a:endParaRPr lang="uk-UA" dirty="0"/>
          </a:p>
        </p:txBody>
      </p:sp>
      <p:sp>
        <p:nvSpPr>
          <p:cNvPr id="3" name="Содержимое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fontScale="92500" lnSpcReduction="20000"/>
          </a:bodyPr>
          <a:lstStyle/>
          <a:p>
            <a:r>
              <a:rPr lang="uk-UA" b="1" dirty="0" smtClean="0"/>
              <a:t>Орієнтація на замовника.</a:t>
            </a:r>
          </a:p>
          <a:p>
            <a:r>
              <a:rPr lang="uk-UA" b="1" dirty="0" smtClean="0"/>
              <a:t>Мотивація (залучення працівників).</a:t>
            </a:r>
          </a:p>
          <a:p>
            <a:r>
              <a:rPr lang="uk-UA" b="1" dirty="0" smtClean="0"/>
              <a:t>Лідерство (залучення вищого керівництва).</a:t>
            </a:r>
          </a:p>
          <a:p>
            <a:r>
              <a:rPr lang="uk-UA" b="1" dirty="0" smtClean="0"/>
              <a:t>Взаємовигідні стосунки з постачальниками.</a:t>
            </a:r>
          </a:p>
          <a:p>
            <a:r>
              <a:rPr lang="uk-UA" b="1" dirty="0" err="1" smtClean="0"/>
              <a:t>Процесний</a:t>
            </a:r>
            <a:r>
              <a:rPr lang="uk-UA" b="1" dirty="0" smtClean="0"/>
              <a:t> підхід.</a:t>
            </a:r>
          </a:p>
          <a:p>
            <a:r>
              <a:rPr lang="uk-UA" b="1" dirty="0" smtClean="0"/>
              <a:t>Системний підхід до управління.</a:t>
            </a:r>
          </a:p>
          <a:p>
            <a:r>
              <a:rPr lang="uk-UA" b="1" dirty="0" smtClean="0"/>
              <a:t>Аналіз інформації та перевірка працездатності системи.</a:t>
            </a:r>
          </a:p>
          <a:p>
            <a:r>
              <a:rPr lang="uk-UA" b="1" dirty="0" smtClean="0"/>
              <a:t>Постійне поліпшування (вдосконалення) системи.</a:t>
            </a:r>
            <a:endParaRPr lang="ru-RU" b="1" dirty="0" smtClean="0"/>
          </a:p>
          <a:p>
            <a:endParaRPr lang="uk-U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Серія стандартів ІСО 9000 розкриває різні аспекти управління якістю:</a:t>
            </a:r>
            <a:endParaRPr lang="uk-UA" dirty="0"/>
          </a:p>
        </p:txBody>
      </p:sp>
      <p:sp>
        <p:nvSpPr>
          <p:cNvPr id="3" name="Содержимое 2"/>
          <p:cNvSpPr>
            <a:spLocks noGrp="1"/>
          </p:cNvSpPr>
          <p:nvPr>
            <p:ph idx="1"/>
          </p:nvPr>
        </p:nvSpPr>
        <p:spPr/>
        <p:txBody>
          <a:bodyPr>
            <a:normAutofit fontScale="85000" lnSpcReduction="10000"/>
          </a:bodyPr>
          <a:lstStyle/>
          <a:p>
            <a:r>
              <a:rPr lang="uk-UA" b="1" i="1" dirty="0" smtClean="0">
                <a:solidFill>
                  <a:srgbClr val="FF0000"/>
                </a:solidFill>
              </a:rPr>
              <a:t>ІСО 9000 </a:t>
            </a:r>
            <a:r>
              <a:rPr lang="uk-UA" b="1" i="1" dirty="0" smtClean="0"/>
              <a:t>містить основні поняття, положення і словник.</a:t>
            </a:r>
          </a:p>
          <a:p>
            <a:r>
              <a:rPr lang="uk-UA" b="1" i="1" dirty="0" smtClean="0">
                <a:solidFill>
                  <a:srgbClr val="FF0000"/>
                </a:solidFill>
              </a:rPr>
              <a:t>ІСО 9001:2008 </a:t>
            </a:r>
            <a:r>
              <a:rPr lang="uk-UA" b="1" i="1" dirty="0" smtClean="0"/>
              <a:t>встановлює вимоги до системи менеджменту якості. Впроваджений в більш як 1 мільйоні компаній в більш ніж 170 країн світу.</a:t>
            </a:r>
          </a:p>
          <a:p>
            <a:r>
              <a:rPr lang="uk-UA" b="1" i="1" dirty="0" smtClean="0">
                <a:solidFill>
                  <a:srgbClr val="FF0000"/>
                </a:solidFill>
              </a:rPr>
              <a:t>ІСО 9004 </a:t>
            </a:r>
            <a:r>
              <a:rPr lang="uk-UA" b="1" i="1" dirty="0" smtClean="0"/>
              <a:t>подає настанови щодо результативності та ефективності системи.</a:t>
            </a:r>
          </a:p>
          <a:p>
            <a:r>
              <a:rPr lang="uk-UA" b="1" i="1" dirty="0" smtClean="0">
                <a:solidFill>
                  <a:srgbClr val="FF0000"/>
                </a:solidFill>
              </a:rPr>
              <a:t>ІСО 19011 </a:t>
            </a:r>
            <a:r>
              <a:rPr lang="uk-UA" b="1" i="1" dirty="0" smtClean="0"/>
              <a:t>подає настанови щодо проведення аудиту системи та екологічного управління. </a:t>
            </a:r>
          </a:p>
          <a:p>
            <a:endParaRPr lang="uk-U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TotalTime>
  <Words>684</Words>
  <Application>Microsoft Office PowerPoint</Application>
  <PresentationFormat>Экран (4:3)</PresentationFormat>
  <Paragraphs>51</Paragraphs>
  <Slides>12</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12</vt:i4>
      </vt:variant>
    </vt:vector>
  </HeadingPairs>
  <TitlesOfParts>
    <vt:vector size="14" baseType="lpstr">
      <vt:lpstr>Апекс</vt:lpstr>
      <vt:lpstr>Тема Office</vt:lpstr>
      <vt:lpstr>Слайд 1</vt:lpstr>
      <vt:lpstr>ПЛАН</vt:lpstr>
      <vt:lpstr>Поняття “КУЛЬТУРА” (від лат. сultura – вирощувати, обробляти) у широкому розумінні означає сукупність усіх матеріальних і духовних цінностей, створених людством протягом його історії. У більш вузькому розумінні – це те найкраще, що створено у певній сфері діяльності. </vt:lpstr>
      <vt:lpstr>Слайд 4</vt:lpstr>
      <vt:lpstr>Саме слово “обслуговування” походить від слова “служити” гостю, що неможливо без щирого бажання прислужитися йому, бути йому корисним. </vt:lpstr>
      <vt:lpstr> Модель пріоритетів готельного підприємства  </vt:lpstr>
      <vt:lpstr>Методи контролю та підвищення якості в готельному підприємстві</vt:lpstr>
      <vt:lpstr>Принципи менеджменту якості (ISO 9000:2005. ДСТУ ISO 9000:2007)</vt:lpstr>
      <vt:lpstr>Серія стандартів ІСО 9000 розкриває різні аспекти управління якістю:</vt:lpstr>
      <vt:lpstr>Наявність сертифікованої системи управління якістю є однією з вимог, які висувають іноземні партнери під час розгляду зовнішньоекономічних пропозицій. Сьогодні сертифікована система управління якістю відповідно до вимог стандарту ISO 9001 на відомих підприємствах, продукція або послуги яких, визнані як на внутрішньому так і на зовнішньому ринках. </vt:lpstr>
      <vt:lpstr>Стандарти підприємства  (внутрішні стандарти готелів, що найчастіше розробляються)</vt:lpstr>
      <vt:lpstr>Система управління якістю має вигляд пакету документів (методики, інструкції, плани тощо), які містять вимоги стандарту та інструкції з оптимізації внутрішніх бізнес-процесів. </vt:lpstr>
    </vt:vector>
  </TitlesOfParts>
  <Company>Krokoz™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Татьяна</dc:creator>
  <cp:lastModifiedBy>Татьяна</cp:lastModifiedBy>
  <cp:revision>14</cp:revision>
  <dcterms:created xsi:type="dcterms:W3CDTF">2017-12-14T20:51:42Z</dcterms:created>
  <dcterms:modified xsi:type="dcterms:W3CDTF">2017-12-14T21:28:24Z</dcterms:modified>
</cp:coreProperties>
</file>